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8" r:id="rId4"/>
    <p:sldId id="259" r:id="rId5"/>
    <p:sldId id="276" r:id="rId6"/>
    <p:sldId id="277" r:id="rId7"/>
    <p:sldId id="278" r:id="rId8"/>
    <p:sldId id="280" r:id="rId9"/>
    <p:sldId id="283" r:id="rId10"/>
    <p:sldId id="261" r:id="rId11"/>
    <p:sldId id="281" r:id="rId12"/>
    <p:sldId id="282" r:id="rId13"/>
    <p:sldId id="284" r:id="rId14"/>
    <p:sldId id="285" r:id="rId15"/>
    <p:sldId id="286" r:id="rId16"/>
    <p:sldId id="299" r:id="rId17"/>
    <p:sldId id="262" r:id="rId18"/>
    <p:sldId id="268" r:id="rId19"/>
    <p:sldId id="269" r:id="rId20"/>
    <p:sldId id="275" r:id="rId21"/>
    <p:sldId id="273" r:id="rId22"/>
    <p:sldId id="272" r:id="rId23"/>
    <p:sldId id="263" r:id="rId24"/>
    <p:sldId id="274" r:id="rId25"/>
    <p:sldId id="271" r:id="rId26"/>
    <p:sldId id="287" r:id="rId27"/>
    <p:sldId id="292" r:id="rId28"/>
    <p:sldId id="296" r:id="rId29"/>
    <p:sldId id="297" r:id="rId30"/>
    <p:sldId id="300" r:id="rId31"/>
    <p:sldId id="301" r:id="rId32"/>
    <p:sldId id="294" r:id="rId33"/>
    <p:sldId id="295" r:id="rId34"/>
    <p:sldId id="302" r:id="rId35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2418" cy="464205"/>
          </a:xfrm>
          <a:prstGeom prst="rect">
            <a:avLst/>
          </a:prstGeom>
        </p:spPr>
        <p:txBody>
          <a:bodyPr vert="horz" lIns="87444" tIns="43722" rIns="87444" bIns="43722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902" y="1"/>
            <a:ext cx="2982418" cy="464205"/>
          </a:xfrm>
          <a:prstGeom prst="rect">
            <a:avLst/>
          </a:prstGeom>
        </p:spPr>
        <p:txBody>
          <a:bodyPr vert="horz" lIns="87444" tIns="43722" rIns="87444" bIns="43722" rtlCol="0"/>
          <a:lstStyle>
            <a:lvl1pPr algn="r">
              <a:defRPr sz="1100"/>
            </a:lvl1pPr>
          </a:lstStyle>
          <a:p>
            <a:fld id="{48F7EA18-71BB-458F-B5D8-A045A7BB9F21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659"/>
            <a:ext cx="2982418" cy="464205"/>
          </a:xfrm>
          <a:prstGeom prst="rect">
            <a:avLst/>
          </a:prstGeom>
        </p:spPr>
        <p:txBody>
          <a:bodyPr vert="horz" lIns="87444" tIns="43722" rIns="87444" bIns="43722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902" y="8830659"/>
            <a:ext cx="2982418" cy="464205"/>
          </a:xfrm>
          <a:prstGeom prst="rect">
            <a:avLst/>
          </a:prstGeom>
        </p:spPr>
        <p:txBody>
          <a:bodyPr vert="horz" lIns="87444" tIns="43722" rIns="87444" bIns="43722" rtlCol="0" anchor="b"/>
          <a:lstStyle>
            <a:lvl1pPr algn="r">
              <a:defRPr sz="1100"/>
            </a:lvl1pPr>
          </a:lstStyle>
          <a:p>
            <a:fld id="{4D978630-8225-46F5-A3B0-AC06EDAD3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08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2418" cy="464205"/>
          </a:xfrm>
          <a:prstGeom prst="rect">
            <a:avLst/>
          </a:prstGeom>
        </p:spPr>
        <p:txBody>
          <a:bodyPr vert="horz" lIns="87444" tIns="43722" rIns="87444" bIns="43722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902" y="1"/>
            <a:ext cx="2982418" cy="464205"/>
          </a:xfrm>
          <a:prstGeom prst="rect">
            <a:avLst/>
          </a:prstGeom>
        </p:spPr>
        <p:txBody>
          <a:bodyPr vert="horz" lIns="87444" tIns="43722" rIns="87444" bIns="43722" rtlCol="0"/>
          <a:lstStyle>
            <a:lvl1pPr algn="r">
              <a:defRPr sz="1100" smtClean="0"/>
            </a:lvl1pPr>
          </a:lstStyle>
          <a:p>
            <a:pPr>
              <a:defRPr/>
            </a:pPr>
            <a:fld id="{7516DE3F-41D2-46E5-9D56-3C5602BC9B2A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44" tIns="43722" rIns="87444" bIns="43722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81" y="4416099"/>
            <a:ext cx="5504853" cy="4182457"/>
          </a:xfrm>
          <a:prstGeom prst="rect">
            <a:avLst/>
          </a:prstGeom>
        </p:spPr>
        <p:txBody>
          <a:bodyPr vert="horz" lIns="87444" tIns="43722" rIns="87444" bIns="4372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59"/>
            <a:ext cx="2982418" cy="464205"/>
          </a:xfrm>
          <a:prstGeom prst="rect">
            <a:avLst/>
          </a:prstGeom>
        </p:spPr>
        <p:txBody>
          <a:bodyPr vert="horz" lIns="87444" tIns="43722" rIns="87444" bIns="43722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902" y="8830659"/>
            <a:ext cx="2982418" cy="464205"/>
          </a:xfrm>
          <a:prstGeom prst="rect">
            <a:avLst/>
          </a:prstGeom>
        </p:spPr>
        <p:txBody>
          <a:bodyPr vert="horz" lIns="87444" tIns="43722" rIns="87444" bIns="43722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9F25430C-5F62-4189-ABEC-17CC0C82B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4948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237534-C052-4C32-B30E-EC22C20D62D1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 txBox="1">
            <a:spLocks noGrp="1"/>
          </p:cNvSpPr>
          <p:nvPr/>
        </p:nvSpPr>
        <p:spPr bwMode="auto">
          <a:xfrm>
            <a:off x="3897902" y="8830659"/>
            <a:ext cx="2982418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444" tIns="43722" rIns="87444" bIns="43722" anchor="b"/>
          <a:lstStyle/>
          <a:p>
            <a:pPr algn="r"/>
            <a:fld id="{6A59FA68-9A9B-4BF2-BD87-4E904B9B1091}" type="slidenum">
              <a:rPr lang="en-US" sz="1100"/>
              <a:pPr algn="r"/>
              <a:t>33</a:t>
            </a:fld>
            <a:endParaRPr lang="en-US" sz="11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74ABCD8-5BD0-4A1E-9E27-D9478AB632D3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3461E99-F79E-4779-993C-12DD90FC3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510B5-0726-4A9D-8A71-F2611B1C83DF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2EE32-0DCA-4142-A147-A2136AB58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36196-5268-422A-A1BF-61CD0DA2B0D2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EFEA-FD3B-4DFE-8A5E-529F35CF56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66AB6-FA92-4C99-AA45-A4C38BA6C80C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80839-C588-457D-8285-0C0CA4EA3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C4670B-8916-4ED1-9194-2612F420C244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4175F6-09E8-462D-8BB6-F662D6CFB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578B18-ACAA-437F-9FE4-BE9EE5CF1B24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AC9892-F3A2-4BB1-9E3D-40B8CE990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92FCBE-D263-40AB-9549-1B8704D55D79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C0B8BB-FBAC-4575-BE8A-48021EE79D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EC5487-E02D-4B7B-828F-0F31CCC85C7E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7EB343-09B4-4290-AC11-2FB775947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C3DF0-F842-4098-A36D-189C7C2A1627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B88CC-B50E-4FCA-8FD1-3EE634646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AE67A4-E45E-458B-A24E-1356F0AE6EE8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079827-E68F-42AB-8D14-5230BFBC44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3E1459A-DF01-40B1-8777-5EA8E1038DC6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1FAEC57-5793-40C2-8A38-8D84DFEC6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D76FDAC-89A7-49A2-A780-B88AD2E78D69}" type="datetimeFigureOut">
              <a:rPr lang="en-US"/>
              <a:pPr>
                <a:defRPr/>
              </a:pPr>
              <a:t>10/11/2011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CDFEA11-B079-4396-AB88-0647E13B4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8" r:id="rId2"/>
    <p:sldLayoutId id="2147483673" r:id="rId3"/>
    <p:sldLayoutId id="2147483674" r:id="rId4"/>
    <p:sldLayoutId id="2147483675" r:id="rId5"/>
    <p:sldLayoutId id="2147483676" r:id="rId6"/>
    <p:sldLayoutId id="2147483669" r:id="rId7"/>
    <p:sldLayoutId id="2147483677" r:id="rId8"/>
    <p:sldLayoutId id="2147483678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12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r>
              <a:rPr lang="en-US" smtClean="0"/>
              <a:t>Sample Surveys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533400"/>
            <a:ext cx="82296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Bias is the accuracy of a statistic</a:t>
            </a:r>
          </a:p>
          <a:p>
            <a:pPr eaLnBrk="1" hangingPunct="1"/>
            <a:r>
              <a:rPr lang="en-US" dirty="0" smtClean="0"/>
              <a:t>Variability is the reliability of a statistic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76200"/>
            <a:ext cx="8229600" cy="609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Bias </a:t>
            </a:r>
            <a:r>
              <a:rPr lang="en-US" dirty="0" err="1" smtClean="0"/>
              <a:t>vs</a:t>
            </a:r>
            <a:r>
              <a:rPr lang="en-US" dirty="0" smtClean="0"/>
              <a:t> Variability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295400" y="1447800"/>
            <a:ext cx="6400800" cy="5329237"/>
            <a:chOff x="1670050" y="1681163"/>
            <a:chExt cx="5264150" cy="4795837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89100" y="4127500"/>
              <a:ext cx="2349500" cy="2349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70050" y="1681163"/>
              <a:ext cx="2292350" cy="2433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14838" y="1709738"/>
              <a:ext cx="2138362" cy="2405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91000" y="4043363"/>
              <a:ext cx="2743200" cy="2433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28600" y="166688"/>
            <a:ext cx="838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u="sng">
                <a:latin typeface="Lucida Sans" pitchFamily="34" charset="0"/>
              </a:rPr>
              <a:t>SAMPLING VARIABILITY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8600" y="6858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Different </a:t>
            </a:r>
            <a:r>
              <a:rPr lang="en-US" sz="2800" b="1" i="1">
                <a:latin typeface="Lucida Sans" pitchFamily="34" charset="0"/>
              </a:rPr>
              <a:t>samples</a:t>
            </a:r>
            <a:r>
              <a:rPr lang="en-US" sz="2800" i="1">
                <a:latin typeface="Lucida Sans" pitchFamily="34" charset="0"/>
              </a:rPr>
              <a:t> give us different results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28600" y="22098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Bigger samples are better!!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28600" y="3048000"/>
            <a:ext cx="8915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</a:t>
            </a:r>
            <a:r>
              <a:rPr lang="en-US" sz="2800" b="1" i="1" u="sng">
                <a:latin typeface="Lucida Sans" pitchFamily="34" charset="0"/>
              </a:rPr>
              <a:t>Sampling distribution:</a:t>
            </a:r>
            <a:r>
              <a:rPr lang="en-US" sz="2800" i="1">
                <a:latin typeface="Lucida Sans" pitchFamily="34" charset="0"/>
              </a:rPr>
              <a:t> If we take lots of samples of the same size and make a graph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28600" y="1219200"/>
            <a:ext cx="838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Different </a:t>
            </a:r>
            <a:r>
              <a:rPr lang="en-US" sz="2800" b="1" i="1">
                <a:latin typeface="Lucida Sans" pitchFamily="34" charset="0"/>
              </a:rPr>
              <a:t>size</a:t>
            </a:r>
            <a:r>
              <a:rPr lang="en-US" sz="2800" i="1">
                <a:latin typeface="Lucida Sans" pitchFamily="34" charset="0"/>
              </a:rPr>
              <a:t> samples give us different results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4038600" y="4572000"/>
            <a:ext cx="3810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419600" y="48006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3657600" y="48006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4800600" y="51054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3276600" y="51054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5181600" y="55626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2895600" y="55626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5562600" y="58674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2514600" y="58674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 flipV="1">
            <a:off x="4191000" y="601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2819400" y="62484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True parameter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  <p:bldP spid="14342" grpId="0"/>
      <p:bldP spid="14343" grpId="0"/>
      <p:bldP spid="14344" grpId="0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1" grpId="0" animBg="1"/>
      <p:bldP spid="14352" grpId="0" animBg="1"/>
      <p:bldP spid="14353" grpId="0" animBg="1"/>
      <p:bldP spid="14355" grpId="0" animBg="1"/>
      <p:bldP spid="143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209800" y="2590800"/>
            <a:ext cx="3810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590800" y="28194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828800" y="28194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971800" y="31242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447800" y="31242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3352800" y="35814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066800" y="35814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733800" y="38862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685800" y="38862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V="1">
            <a:off x="2362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6858000" y="2590800"/>
            <a:ext cx="3810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7239000" y="31242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6477000" y="3276600"/>
            <a:ext cx="3810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7620000" y="3810000"/>
            <a:ext cx="381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6096000" y="3657600"/>
            <a:ext cx="381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4" name="Line 22"/>
          <p:cNvSpPr>
            <a:spLocks noChangeShapeType="1"/>
          </p:cNvSpPr>
          <p:nvPr/>
        </p:nvSpPr>
        <p:spPr bwMode="auto">
          <a:xfrm flipV="1">
            <a:off x="70104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228600" y="1524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Variability = spread/width of graph </a:t>
            </a:r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304800" y="1081088"/>
            <a:ext cx="838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i="1">
                <a:latin typeface="Lucida Sans" pitchFamily="34" charset="0"/>
              </a:rPr>
              <a:t>Larger samples give smaller variability:</a:t>
            </a:r>
          </a:p>
        </p:txBody>
      </p:sp>
      <p:sp>
        <p:nvSpPr>
          <p:cNvPr id="29715" name="Text Box 25"/>
          <p:cNvSpPr txBox="1">
            <a:spLocks noChangeArrowheads="1"/>
          </p:cNvSpPr>
          <p:nvPr/>
        </p:nvSpPr>
        <p:spPr bwMode="auto">
          <a:xfrm>
            <a:off x="304800" y="49530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 i="1">
              <a:solidFill>
                <a:srgbClr val="000099"/>
              </a:solidFill>
              <a:latin typeface="Lucida Sans" pitchFamily="34" charset="0"/>
            </a:endParaRPr>
          </a:p>
        </p:txBody>
      </p:sp>
      <p:sp>
        <p:nvSpPr>
          <p:cNvPr id="13338" name="Text Box 26"/>
          <p:cNvSpPr txBox="1">
            <a:spLocks noChangeArrowheads="1"/>
          </p:cNvSpPr>
          <p:nvPr/>
        </p:nvSpPr>
        <p:spPr bwMode="auto">
          <a:xfrm>
            <a:off x="228600" y="1905000"/>
            <a:ext cx="373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>
                <a:latin typeface="Lucida Sans" pitchFamily="34" charset="0"/>
              </a:rPr>
              <a:t>Lots of samples of size 100</a:t>
            </a:r>
          </a:p>
        </p:txBody>
      </p:sp>
      <p:sp>
        <p:nvSpPr>
          <p:cNvPr id="13339" name="Text Box 27"/>
          <p:cNvSpPr txBox="1">
            <a:spLocks noChangeArrowheads="1"/>
          </p:cNvSpPr>
          <p:nvPr/>
        </p:nvSpPr>
        <p:spPr bwMode="auto">
          <a:xfrm>
            <a:off x="609600" y="4343400"/>
            <a:ext cx="373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000099"/>
                </a:solidFill>
                <a:latin typeface="Lucida Sans" pitchFamily="34" charset="0"/>
              </a:rPr>
              <a:t>True parameter</a:t>
            </a:r>
          </a:p>
        </p:txBody>
      </p:sp>
      <p:sp>
        <p:nvSpPr>
          <p:cNvPr id="29718" name="Text Box 28"/>
          <p:cNvSpPr txBox="1">
            <a:spLocks noChangeArrowheads="1"/>
          </p:cNvSpPr>
          <p:nvPr/>
        </p:nvSpPr>
        <p:spPr bwMode="auto">
          <a:xfrm>
            <a:off x="5257800" y="4343400"/>
            <a:ext cx="373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99"/>
                </a:solidFill>
                <a:latin typeface="Lucida Sans" pitchFamily="34" charset="0"/>
              </a:rPr>
              <a:t>True parameter</a:t>
            </a:r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5181600" y="1905000"/>
            <a:ext cx="373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>
                <a:latin typeface="Lucida Sans" pitchFamily="34" charset="0"/>
              </a:rPr>
              <a:t>Lots of samples of size 1000</a:t>
            </a:r>
          </a:p>
        </p:txBody>
      </p:sp>
      <p:sp>
        <p:nvSpPr>
          <p:cNvPr id="13342" name="Rectangle 30"/>
          <p:cNvSpPr>
            <a:spLocks noChangeArrowheads="1"/>
          </p:cNvSpPr>
          <p:nvPr/>
        </p:nvSpPr>
        <p:spPr bwMode="auto">
          <a:xfrm>
            <a:off x="4114800" y="403860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3" name="Rectangle 31"/>
          <p:cNvSpPr>
            <a:spLocks noChangeArrowheads="1"/>
          </p:cNvSpPr>
          <p:nvPr/>
        </p:nvSpPr>
        <p:spPr bwMode="auto">
          <a:xfrm>
            <a:off x="304800" y="403860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 animBg="1"/>
      <p:bldP spid="13317" grpId="0" animBg="1"/>
      <p:bldP spid="13318" grpId="0" animBg="1"/>
      <p:bldP spid="13319" grpId="0" animBg="1"/>
      <p:bldP spid="13320" grpId="0" animBg="1"/>
      <p:bldP spid="13321" grpId="0" animBg="1"/>
      <p:bldP spid="13322" grpId="0" animBg="1"/>
      <p:bldP spid="13323" grpId="0" animBg="1"/>
      <p:bldP spid="13324" grpId="0" animBg="1"/>
      <p:bldP spid="13325" grpId="0" animBg="1"/>
      <p:bldP spid="13326" grpId="0" animBg="1"/>
      <p:bldP spid="13327" grpId="0" animBg="1"/>
      <p:bldP spid="13328" grpId="0" animBg="1"/>
      <p:bldP spid="13329" grpId="0" animBg="1"/>
      <p:bldP spid="13334" grpId="0" animBg="1"/>
      <p:bldP spid="13335" grpId="0"/>
      <p:bldP spid="13336" grpId="0"/>
      <p:bldP spid="13338" grpId="0"/>
      <p:bldP spid="13339" grpId="0"/>
      <p:bldP spid="29718" grpId="0"/>
      <p:bldP spid="13341" grpId="0"/>
      <p:bldP spid="13342" grpId="0" animBg="1"/>
      <p:bldP spid="133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1524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Label each as high or low for bias and variability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66800" y="838200"/>
            <a:ext cx="4572000" cy="2165350"/>
            <a:chOff x="1066800" y="838200"/>
            <a:chExt cx="4572000" cy="2165350"/>
          </a:xfrm>
        </p:grpSpPr>
        <p:sp>
          <p:nvSpPr>
            <p:cNvPr id="31746" name="Rectangle 3"/>
            <p:cNvSpPr>
              <a:spLocks noChangeArrowheads="1"/>
            </p:cNvSpPr>
            <p:nvPr/>
          </p:nvSpPr>
          <p:spPr bwMode="auto">
            <a:xfrm>
              <a:off x="4114800" y="838200"/>
              <a:ext cx="381000" cy="1600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47" name="Rectangle 5"/>
            <p:cNvSpPr>
              <a:spLocks noChangeArrowheads="1"/>
            </p:cNvSpPr>
            <p:nvPr/>
          </p:nvSpPr>
          <p:spPr bwMode="auto">
            <a:xfrm>
              <a:off x="3733800" y="1066800"/>
              <a:ext cx="381000" cy="1371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48" name="Rectangle 6"/>
            <p:cNvSpPr>
              <a:spLocks noChangeArrowheads="1"/>
            </p:cNvSpPr>
            <p:nvPr/>
          </p:nvSpPr>
          <p:spPr bwMode="auto">
            <a:xfrm>
              <a:off x="4495800" y="13716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49" name="Rectangle 8"/>
            <p:cNvSpPr>
              <a:spLocks noChangeArrowheads="1"/>
            </p:cNvSpPr>
            <p:nvPr/>
          </p:nvSpPr>
          <p:spPr bwMode="auto">
            <a:xfrm>
              <a:off x="4876800" y="18288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0" name="Rectangle 9"/>
            <p:cNvSpPr>
              <a:spLocks noChangeArrowheads="1"/>
            </p:cNvSpPr>
            <p:nvPr/>
          </p:nvSpPr>
          <p:spPr bwMode="auto">
            <a:xfrm>
              <a:off x="3352800" y="18288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1" name="Rectangle 11"/>
            <p:cNvSpPr>
              <a:spLocks noChangeArrowheads="1"/>
            </p:cNvSpPr>
            <p:nvPr/>
          </p:nvSpPr>
          <p:spPr bwMode="auto">
            <a:xfrm>
              <a:off x="2971800" y="21336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2" name="Text Box 27"/>
            <p:cNvSpPr txBox="1">
              <a:spLocks noChangeArrowheads="1"/>
            </p:cNvSpPr>
            <p:nvPr/>
          </p:nvSpPr>
          <p:spPr bwMode="auto">
            <a:xfrm>
              <a:off x="1066800" y="2667000"/>
              <a:ext cx="3733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000099"/>
                  </a:solidFill>
                  <a:latin typeface="Lucida Sans" pitchFamily="34" charset="0"/>
                </a:rPr>
                <a:t>True parameter</a:t>
              </a:r>
            </a:p>
          </p:txBody>
        </p:sp>
        <p:sp>
          <p:nvSpPr>
            <p:cNvPr id="31753" name="Rectangle 30"/>
            <p:cNvSpPr>
              <a:spLocks noChangeArrowheads="1"/>
            </p:cNvSpPr>
            <p:nvPr/>
          </p:nvSpPr>
          <p:spPr bwMode="auto">
            <a:xfrm>
              <a:off x="5257800" y="22860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4" name="Rectangle 31"/>
            <p:cNvSpPr>
              <a:spLocks noChangeArrowheads="1"/>
            </p:cNvSpPr>
            <p:nvPr/>
          </p:nvSpPr>
          <p:spPr bwMode="auto">
            <a:xfrm>
              <a:off x="2590800" y="22860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5" name="Line 12"/>
            <p:cNvSpPr>
              <a:spLocks noChangeShapeType="1"/>
            </p:cNvSpPr>
            <p:nvPr/>
          </p:nvSpPr>
          <p:spPr bwMode="auto">
            <a:xfrm flipV="1">
              <a:off x="2743200" y="236220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756" name="Group 53"/>
          <p:cNvGrpSpPr>
            <a:grpSpLocks/>
          </p:cNvGrpSpPr>
          <p:nvPr/>
        </p:nvGrpSpPr>
        <p:grpSpPr bwMode="auto">
          <a:xfrm>
            <a:off x="304800" y="3810000"/>
            <a:ext cx="7924800" cy="2089150"/>
            <a:chOff x="304800" y="3810000"/>
            <a:chExt cx="7924800" cy="2089150"/>
          </a:xfrm>
        </p:grpSpPr>
        <p:sp>
          <p:nvSpPr>
            <p:cNvPr id="31757" name="Text Box 25"/>
            <p:cNvSpPr txBox="1">
              <a:spLocks noChangeArrowheads="1"/>
            </p:cNvSpPr>
            <p:nvPr/>
          </p:nvSpPr>
          <p:spPr bwMode="auto">
            <a:xfrm>
              <a:off x="304800" y="4953000"/>
              <a:ext cx="40386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 i="1">
                <a:solidFill>
                  <a:srgbClr val="000099"/>
                </a:solidFill>
                <a:latin typeface="Lucida Sans" pitchFamily="34" charset="0"/>
              </a:endParaRPr>
            </a:p>
          </p:txBody>
        </p:sp>
        <p:sp>
          <p:nvSpPr>
            <p:cNvPr id="31758" name="Rectangle 30"/>
            <p:cNvSpPr>
              <a:spLocks noChangeArrowheads="1"/>
            </p:cNvSpPr>
            <p:nvPr/>
          </p:nvSpPr>
          <p:spPr bwMode="auto">
            <a:xfrm>
              <a:off x="4038600" y="3810000"/>
              <a:ext cx="381000" cy="1600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9" name="Rectangle 32"/>
            <p:cNvSpPr>
              <a:spLocks noChangeArrowheads="1"/>
            </p:cNvSpPr>
            <p:nvPr/>
          </p:nvSpPr>
          <p:spPr bwMode="auto">
            <a:xfrm>
              <a:off x="3657600" y="4038600"/>
              <a:ext cx="381000" cy="1371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0" name="Rectangle 34"/>
            <p:cNvSpPr>
              <a:spLocks noChangeArrowheads="1"/>
            </p:cNvSpPr>
            <p:nvPr/>
          </p:nvSpPr>
          <p:spPr bwMode="auto">
            <a:xfrm>
              <a:off x="3276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1" name="Rectangle 36"/>
            <p:cNvSpPr>
              <a:spLocks noChangeArrowheads="1"/>
            </p:cNvSpPr>
            <p:nvPr/>
          </p:nvSpPr>
          <p:spPr bwMode="auto">
            <a:xfrm>
              <a:off x="2514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2" name="Rectangle 38"/>
            <p:cNvSpPr>
              <a:spLocks noChangeArrowheads="1"/>
            </p:cNvSpPr>
            <p:nvPr/>
          </p:nvSpPr>
          <p:spPr bwMode="auto">
            <a:xfrm>
              <a:off x="1371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3" name="Line 12"/>
            <p:cNvSpPr>
              <a:spLocks noChangeShapeType="1"/>
            </p:cNvSpPr>
            <p:nvPr/>
          </p:nvSpPr>
          <p:spPr bwMode="auto">
            <a:xfrm flipV="1">
              <a:off x="4267200" y="525780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4" name="Text Box 27"/>
            <p:cNvSpPr txBox="1">
              <a:spLocks noChangeArrowheads="1"/>
            </p:cNvSpPr>
            <p:nvPr/>
          </p:nvSpPr>
          <p:spPr bwMode="auto">
            <a:xfrm>
              <a:off x="2514600" y="5562600"/>
              <a:ext cx="3733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000099"/>
                  </a:solidFill>
                  <a:latin typeface="Lucida Sans" pitchFamily="34" charset="0"/>
                </a:rPr>
                <a:t>True parameter</a:t>
              </a:r>
            </a:p>
          </p:txBody>
        </p:sp>
        <p:sp>
          <p:nvSpPr>
            <p:cNvPr id="31765" name="Rectangle 31"/>
            <p:cNvSpPr>
              <a:spLocks noChangeArrowheads="1"/>
            </p:cNvSpPr>
            <p:nvPr/>
          </p:nvSpPr>
          <p:spPr bwMode="auto">
            <a:xfrm>
              <a:off x="609600" y="52578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766" name="Group 52"/>
            <p:cNvGrpSpPr>
              <a:grpSpLocks/>
            </p:cNvGrpSpPr>
            <p:nvPr/>
          </p:nvGrpSpPr>
          <p:grpSpPr bwMode="auto">
            <a:xfrm>
              <a:off x="4800600" y="4038600"/>
              <a:ext cx="3429000" cy="1371600"/>
              <a:chOff x="4800600" y="4038600"/>
              <a:chExt cx="3429000" cy="1371600"/>
            </a:xfrm>
          </p:grpSpPr>
          <p:sp>
            <p:nvSpPr>
              <p:cNvPr id="31772" name="Rectangle 31"/>
              <p:cNvSpPr>
                <a:spLocks noChangeArrowheads="1"/>
              </p:cNvSpPr>
              <p:nvPr/>
            </p:nvSpPr>
            <p:spPr bwMode="auto">
              <a:xfrm>
                <a:off x="4800600" y="4038600"/>
                <a:ext cx="381000" cy="1371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73" name="Rectangle 33"/>
              <p:cNvSpPr>
                <a:spLocks noChangeArrowheads="1"/>
              </p:cNvSpPr>
              <p:nvPr/>
            </p:nvSpPr>
            <p:spPr bwMode="auto">
              <a:xfrm>
                <a:off x="5943600" y="4343400"/>
                <a:ext cx="381000" cy="1066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74" name="Rectangle 35"/>
              <p:cNvSpPr>
                <a:spLocks noChangeArrowheads="1"/>
              </p:cNvSpPr>
              <p:nvPr/>
            </p:nvSpPr>
            <p:spPr bwMode="auto">
              <a:xfrm>
                <a:off x="6705600" y="4800600"/>
                <a:ext cx="381000" cy="609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75" name="Rectangle 37"/>
              <p:cNvSpPr>
                <a:spLocks noChangeArrowheads="1"/>
              </p:cNvSpPr>
              <p:nvPr/>
            </p:nvSpPr>
            <p:spPr bwMode="auto">
              <a:xfrm>
                <a:off x="7467600" y="5105400"/>
                <a:ext cx="381000" cy="304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76" name="Rectangle 30"/>
              <p:cNvSpPr>
                <a:spLocks noChangeArrowheads="1"/>
              </p:cNvSpPr>
              <p:nvPr/>
            </p:nvSpPr>
            <p:spPr bwMode="auto">
              <a:xfrm>
                <a:off x="7848600" y="5257800"/>
                <a:ext cx="381000" cy="152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77" name="Rectangle 43"/>
              <p:cNvSpPr>
                <a:spLocks noChangeArrowheads="1"/>
              </p:cNvSpPr>
              <p:nvPr/>
            </p:nvSpPr>
            <p:spPr bwMode="auto">
              <a:xfrm>
                <a:off x="7086600" y="5105400"/>
                <a:ext cx="381000" cy="304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78" name="Rectangle 44"/>
              <p:cNvSpPr>
                <a:spLocks noChangeArrowheads="1"/>
              </p:cNvSpPr>
              <p:nvPr/>
            </p:nvSpPr>
            <p:spPr bwMode="auto">
              <a:xfrm>
                <a:off x="6324600" y="4800600"/>
                <a:ext cx="381000" cy="609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79" name="Rectangle 45"/>
              <p:cNvSpPr>
                <a:spLocks noChangeArrowheads="1"/>
              </p:cNvSpPr>
              <p:nvPr/>
            </p:nvSpPr>
            <p:spPr bwMode="auto">
              <a:xfrm>
                <a:off x="5562600" y="4343400"/>
                <a:ext cx="381000" cy="1066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0" name="Rectangle 46"/>
              <p:cNvSpPr>
                <a:spLocks noChangeArrowheads="1"/>
              </p:cNvSpPr>
              <p:nvPr/>
            </p:nvSpPr>
            <p:spPr bwMode="auto">
              <a:xfrm>
                <a:off x="5181600" y="4038600"/>
                <a:ext cx="381000" cy="1371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767" name="Rectangle 31"/>
            <p:cNvSpPr>
              <a:spLocks noChangeArrowheads="1"/>
            </p:cNvSpPr>
            <p:nvPr/>
          </p:nvSpPr>
          <p:spPr bwMode="auto">
            <a:xfrm>
              <a:off x="990600" y="52578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8" name="Rectangle 48"/>
            <p:cNvSpPr>
              <a:spLocks noChangeArrowheads="1"/>
            </p:cNvSpPr>
            <p:nvPr/>
          </p:nvSpPr>
          <p:spPr bwMode="auto">
            <a:xfrm>
              <a:off x="1752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9" name="Rectangle 49"/>
            <p:cNvSpPr>
              <a:spLocks noChangeArrowheads="1"/>
            </p:cNvSpPr>
            <p:nvPr/>
          </p:nvSpPr>
          <p:spPr bwMode="auto">
            <a:xfrm>
              <a:off x="2133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0" name="Rectangle 50"/>
            <p:cNvSpPr>
              <a:spLocks noChangeArrowheads="1"/>
            </p:cNvSpPr>
            <p:nvPr/>
          </p:nvSpPr>
          <p:spPr bwMode="auto">
            <a:xfrm>
              <a:off x="2895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1" name="Rectangle 51"/>
            <p:cNvSpPr>
              <a:spLocks noChangeArrowheads="1"/>
            </p:cNvSpPr>
            <p:nvPr/>
          </p:nvSpPr>
          <p:spPr bwMode="auto">
            <a:xfrm>
              <a:off x="4419600" y="3810000"/>
              <a:ext cx="381000" cy="1600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152400" y="152400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Label each as high or low for bias and variability</a:t>
            </a:r>
          </a:p>
        </p:txBody>
      </p:sp>
      <p:sp>
        <p:nvSpPr>
          <p:cNvPr id="32770" name="Text Box 25"/>
          <p:cNvSpPr txBox="1">
            <a:spLocks noChangeArrowheads="1"/>
          </p:cNvSpPr>
          <p:nvPr/>
        </p:nvSpPr>
        <p:spPr bwMode="auto">
          <a:xfrm>
            <a:off x="304800" y="49530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 i="1">
              <a:solidFill>
                <a:srgbClr val="000099"/>
              </a:solidFill>
              <a:latin typeface="Lucida Sans" pitchFamily="34" charset="0"/>
            </a:endParaRPr>
          </a:p>
        </p:txBody>
      </p:sp>
      <p:grpSp>
        <p:nvGrpSpPr>
          <p:cNvPr id="32771" name="Group 36"/>
          <p:cNvGrpSpPr>
            <a:grpSpLocks/>
          </p:cNvGrpSpPr>
          <p:nvPr/>
        </p:nvGrpSpPr>
        <p:grpSpPr bwMode="auto">
          <a:xfrm>
            <a:off x="2514600" y="3810000"/>
            <a:ext cx="3733800" cy="2089150"/>
            <a:chOff x="1584" y="2400"/>
            <a:chExt cx="2352" cy="1316"/>
          </a:xfrm>
        </p:grpSpPr>
        <p:sp>
          <p:nvSpPr>
            <p:cNvPr id="32796" name="Rectangle 30"/>
            <p:cNvSpPr>
              <a:spLocks noChangeArrowheads="1"/>
            </p:cNvSpPr>
            <p:nvPr/>
          </p:nvSpPr>
          <p:spPr bwMode="auto">
            <a:xfrm>
              <a:off x="2592" y="2400"/>
              <a:ext cx="240" cy="10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7" name="Rectangle 31"/>
            <p:cNvSpPr>
              <a:spLocks noChangeArrowheads="1"/>
            </p:cNvSpPr>
            <p:nvPr/>
          </p:nvSpPr>
          <p:spPr bwMode="auto">
            <a:xfrm>
              <a:off x="2832" y="2544"/>
              <a:ext cx="240" cy="86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8" name="Rectangle 34"/>
            <p:cNvSpPr>
              <a:spLocks noChangeArrowheads="1"/>
            </p:cNvSpPr>
            <p:nvPr/>
          </p:nvSpPr>
          <p:spPr bwMode="auto">
            <a:xfrm>
              <a:off x="2352" y="2736"/>
              <a:ext cx="240" cy="6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9" name="Rectangle 35"/>
            <p:cNvSpPr>
              <a:spLocks noChangeArrowheads="1"/>
            </p:cNvSpPr>
            <p:nvPr/>
          </p:nvSpPr>
          <p:spPr bwMode="auto">
            <a:xfrm>
              <a:off x="3072" y="3024"/>
              <a:ext cx="240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0" name="Rectangle 38"/>
            <p:cNvSpPr>
              <a:spLocks noChangeArrowheads="1"/>
            </p:cNvSpPr>
            <p:nvPr/>
          </p:nvSpPr>
          <p:spPr bwMode="auto">
            <a:xfrm>
              <a:off x="2112" y="3216"/>
              <a:ext cx="240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1" name="Line 12"/>
            <p:cNvSpPr>
              <a:spLocks noChangeShapeType="1"/>
            </p:cNvSpPr>
            <p:nvPr/>
          </p:nvSpPr>
          <p:spPr bwMode="auto">
            <a:xfrm flipV="1">
              <a:off x="2688" y="3312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2" name="Text Box 27"/>
            <p:cNvSpPr txBox="1">
              <a:spLocks noChangeArrowheads="1"/>
            </p:cNvSpPr>
            <p:nvPr/>
          </p:nvSpPr>
          <p:spPr bwMode="auto">
            <a:xfrm>
              <a:off x="1584" y="3504"/>
              <a:ext cx="23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000099"/>
                  </a:solidFill>
                  <a:latin typeface="Lucida Sans" pitchFamily="34" charset="0"/>
                </a:rPr>
                <a:t>True parameter</a:t>
              </a:r>
            </a:p>
          </p:txBody>
        </p:sp>
        <p:sp>
          <p:nvSpPr>
            <p:cNvPr id="32803" name="Rectangle 30"/>
            <p:cNvSpPr>
              <a:spLocks noChangeArrowheads="1"/>
            </p:cNvSpPr>
            <p:nvPr/>
          </p:nvSpPr>
          <p:spPr bwMode="auto">
            <a:xfrm>
              <a:off x="3312" y="3312"/>
              <a:ext cx="240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2" name="Text Box 25"/>
          <p:cNvSpPr txBox="1">
            <a:spLocks noChangeArrowheads="1"/>
          </p:cNvSpPr>
          <p:nvPr/>
        </p:nvSpPr>
        <p:spPr bwMode="auto">
          <a:xfrm>
            <a:off x="304800" y="22860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 i="1">
              <a:solidFill>
                <a:srgbClr val="000099"/>
              </a:solidFill>
              <a:latin typeface="Lucida Sans" pitchFamily="34" charset="0"/>
            </a:endParaRPr>
          </a:p>
        </p:txBody>
      </p:sp>
      <p:sp>
        <p:nvSpPr>
          <p:cNvPr id="32773" name="Rectangle 45"/>
          <p:cNvSpPr>
            <a:spLocks noChangeArrowheads="1"/>
          </p:cNvSpPr>
          <p:nvPr/>
        </p:nvSpPr>
        <p:spPr bwMode="auto">
          <a:xfrm>
            <a:off x="4038600" y="1143000"/>
            <a:ext cx="3810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Rectangle 46"/>
          <p:cNvSpPr>
            <a:spLocks noChangeArrowheads="1"/>
          </p:cNvSpPr>
          <p:nvPr/>
        </p:nvSpPr>
        <p:spPr bwMode="auto">
          <a:xfrm>
            <a:off x="3657600" y="1371600"/>
            <a:ext cx="381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Rectangle 47"/>
          <p:cNvSpPr>
            <a:spLocks noChangeArrowheads="1"/>
          </p:cNvSpPr>
          <p:nvPr/>
        </p:nvSpPr>
        <p:spPr bwMode="auto">
          <a:xfrm>
            <a:off x="3276600" y="16764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Rectangle 48"/>
          <p:cNvSpPr>
            <a:spLocks noChangeArrowheads="1"/>
          </p:cNvSpPr>
          <p:nvPr/>
        </p:nvSpPr>
        <p:spPr bwMode="auto">
          <a:xfrm>
            <a:off x="2514600" y="21336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7" name="Rectangle 49"/>
          <p:cNvSpPr>
            <a:spLocks noChangeArrowheads="1"/>
          </p:cNvSpPr>
          <p:nvPr/>
        </p:nvSpPr>
        <p:spPr bwMode="auto">
          <a:xfrm>
            <a:off x="1371600" y="24384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8" name="Text Box 27"/>
          <p:cNvSpPr txBox="1">
            <a:spLocks noChangeArrowheads="1"/>
          </p:cNvSpPr>
          <p:nvPr/>
        </p:nvSpPr>
        <p:spPr bwMode="auto">
          <a:xfrm>
            <a:off x="5486400" y="2895600"/>
            <a:ext cx="373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000099"/>
                </a:solidFill>
                <a:latin typeface="Lucida Sans" pitchFamily="34" charset="0"/>
              </a:rPr>
              <a:t>True parameter</a:t>
            </a:r>
          </a:p>
        </p:txBody>
      </p:sp>
      <p:sp>
        <p:nvSpPr>
          <p:cNvPr id="32779" name="Rectangle 31"/>
          <p:cNvSpPr>
            <a:spLocks noChangeArrowheads="1"/>
          </p:cNvSpPr>
          <p:nvPr/>
        </p:nvSpPr>
        <p:spPr bwMode="auto">
          <a:xfrm>
            <a:off x="609600" y="259080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780" name="Group 52"/>
          <p:cNvGrpSpPr>
            <a:grpSpLocks/>
          </p:cNvGrpSpPr>
          <p:nvPr/>
        </p:nvGrpSpPr>
        <p:grpSpPr bwMode="auto">
          <a:xfrm>
            <a:off x="4800600" y="1371600"/>
            <a:ext cx="3429000" cy="1371600"/>
            <a:chOff x="4800600" y="4038600"/>
            <a:chExt cx="3429000" cy="1371600"/>
          </a:xfrm>
        </p:grpSpPr>
        <p:sp>
          <p:nvSpPr>
            <p:cNvPr id="32787" name="Rectangle 59"/>
            <p:cNvSpPr>
              <a:spLocks noChangeArrowheads="1"/>
            </p:cNvSpPr>
            <p:nvPr/>
          </p:nvSpPr>
          <p:spPr bwMode="auto">
            <a:xfrm>
              <a:off x="4800600" y="4038600"/>
              <a:ext cx="381000" cy="1371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Rectangle 60"/>
            <p:cNvSpPr>
              <a:spLocks noChangeArrowheads="1"/>
            </p:cNvSpPr>
            <p:nvPr/>
          </p:nvSpPr>
          <p:spPr bwMode="auto">
            <a:xfrm>
              <a:off x="5943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9" name="Rectangle 61"/>
            <p:cNvSpPr>
              <a:spLocks noChangeArrowheads="1"/>
            </p:cNvSpPr>
            <p:nvPr/>
          </p:nvSpPr>
          <p:spPr bwMode="auto">
            <a:xfrm>
              <a:off x="6705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0" name="Rectangle 62"/>
            <p:cNvSpPr>
              <a:spLocks noChangeArrowheads="1"/>
            </p:cNvSpPr>
            <p:nvPr/>
          </p:nvSpPr>
          <p:spPr bwMode="auto">
            <a:xfrm>
              <a:off x="7467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1" name="Rectangle 30"/>
            <p:cNvSpPr>
              <a:spLocks noChangeArrowheads="1"/>
            </p:cNvSpPr>
            <p:nvPr/>
          </p:nvSpPr>
          <p:spPr bwMode="auto">
            <a:xfrm>
              <a:off x="7848600" y="52578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2" name="Rectangle 64"/>
            <p:cNvSpPr>
              <a:spLocks noChangeArrowheads="1"/>
            </p:cNvSpPr>
            <p:nvPr/>
          </p:nvSpPr>
          <p:spPr bwMode="auto">
            <a:xfrm>
              <a:off x="7086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3" name="Rectangle 65"/>
            <p:cNvSpPr>
              <a:spLocks noChangeArrowheads="1"/>
            </p:cNvSpPr>
            <p:nvPr/>
          </p:nvSpPr>
          <p:spPr bwMode="auto">
            <a:xfrm>
              <a:off x="6324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4" name="Rectangle 66"/>
            <p:cNvSpPr>
              <a:spLocks noChangeArrowheads="1"/>
            </p:cNvSpPr>
            <p:nvPr/>
          </p:nvSpPr>
          <p:spPr bwMode="auto">
            <a:xfrm>
              <a:off x="5562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5" name="Rectangle 67"/>
            <p:cNvSpPr>
              <a:spLocks noChangeArrowheads="1"/>
            </p:cNvSpPr>
            <p:nvPr/>
          </p:nvSpPr>
          <p:spPr bwMode="auto">
            <a:xfrm>
              <a:off x="5181600" y="4038600"/>
              <a:ext cx="381000" cy="1371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81" name="Rectangle 31"/>
          <p:cNvSpPr>
            <a:spLocks noChangeArrowheads="1"/>
          </p:cNvSpPr>
          <p:nvPr/>
        </p:nvSpPr>
        <p:spPr bwMode="auto">
          <a:xfrm>
            <a:off x="990600" y="2590800"/>
            <a:ext cx="3810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2" name="Rectangle 55"/>
          <p:cNvSpPr>
            <a:spLocks noChangeArrowheads="1"/>
          </p:cNvSpPr>
          <p:nvPr/>
        </p:nvSpPr>
        <p:spPr bwMode="auto">
          <a:xfrm>
            <a:off x="1752600" y="2438400"/>
            <a:ext cx="381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3" name="Rectangle 56"/>
          <p:cNvSpPr>
            <a:spLocks noChangeArrowheads="1"/>
          </p:cNvSpPr>
          <p:nvPr/>
        </p:nvSpPr>
        <p:spPr bwMode="auto">
          <a:xfrm>
            <a:off x="2133600" y="2133600"/>
            <a:ext cx="381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4" name="Rectangle 57"/>
          <p:cNvSpPr>
            <a:spLocks noChangeArrowheads="1"/>
          </p:cNvSpPr>
          <p:nvPr/>
        </p:nvSpPr>
        <p:spPr bwMode="auto">
          <a:xfrm>
            <a:off x="2895600" y="1676400"/>
            <a:ext cx="3810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5" name="Rectangle 58"/>
          <p:cNvSpPr>
            <a:spLocks noChangeArrowheads="1"/>
          </p:cNvSpPr>
          <p:nvPr/>
        </p:nvSpPr>
        <p:spPr bwMode="auto">
          <a:xfrm>
            <a:off x="4419600" y="1143000"/>
            <a:ext cx="3810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6" name="Line 12"/>
          <p:cNvSpPr>
            <a:spLocks noChangeShapeType="1"/>
          </p:cNvSpPr>
          <p:nvPr/>
        </p:nvSpPr>
        <p:spPr bwMode="auto">
          <a:xfrm flipV="1">
            <a:off x="7239000" y="2590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/>
      <p:bldP spid="32779" grpId="0" animBg="1"/>
      <p:bldP spid="32781" grpId="0" animBg="1"/>
      <p:bldP spid="32782" grpId="0" animBg="1"/>
      <p:bldP spid="32783" grpId="0" animBg="1"/>
      <p:bldP spid="32784" grpId="0" animBg="1"/>
      <p:bldP spid="32785" grpId="0" animBg="1"/>
      <p:bldP spid="3278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16002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Another vocab word…</a:t>
            </a:r>
          </a:p>
          <a:p>
            <a:pPr eaLnBrk="1" hangingPunct="1">
              <a:buFont typeface="Wingdings 3" pitchFamily="18" charset="2"/>
              <a:buNone/>
            </a:pP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en-US" dirty="0" smtClean="0"/>
              <a:t>Unbiased Estimator:</a:t>
            </a:r>
          </a:p>
        </p:txBody>
      </p:sp>
      <p:sp>
        <p:nvSpPr>
          <p:cNvPr id="33794" name="Rectangle 4"/>
          <p:cNvSpPr>
            <a:spLocks/>
          </p:cNvSpPr>
          <p:nvPr/>
        </p:nvSpPr>
        <p:spPr bwMode="auto">
          <a:xfrm>
            <a:off x="304800" y="1752600"/>
            <a:ext cx="8686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2700" dirty="0">
                <a:latin typeface="Lucida Sans Unicode" pitchFamily="34" charset="0"/>
              </a:rPr>
              <a:t>		- When the center of a sampling 	distribution 	(histogram) is equal to the true parameter.</a:t>
            </a:r>
          </a:p>
        </p:txBody>
      </p:sp>
      <p:grpSp>
        <p:nvGrpSpPr>
          <p:cNvPr id="33795" name="Group 53"/>
          <p:cNvGrpSpPr>
            <a:grpSpLocks/>
          </p:cNvGrpSpPr>
          <p:nvPr/>
        </p:nvGrpSpPr>
        <p:grpSpPr bwMode="auto">
          <a:xfrm>
            <a:off x="152400" y="3048000"/>
            <a:ext cx="6172200" cy="1806575"/>
            <a:chOff x="304800" y="3810000"/>
            <a:chExt cx="7924800" cy="2153490"/>
          </a:xfrm>
        </p:grpSpPr>
        <p:sp>
          <p:nvSpPr>
            <p:cNvPr id="33805" name="Text Box 25"/>
            <p:cNvSpPr txBox="1">
              <a:spLocks noChangeArrowheads="1"/>
            </p:cNvSpPr>
            <p:nvPr/>
          </p:nvSpPr>
          <p:spPr bwMode="auto">
            <a:xfrm>
              <a:off x="304800" y="4952977"/>
              <a:ext cx="4037816" cy="618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800" i="1">
                <a:solidFill>
                  <a:srgbClr val="000099"/>
                </a:solidFill>
                <a:latin typeface="Lucida Sans" pitchFamily="34" charset="0"/>
              </a:endParaRPr>
            </a:p>
          </p:txBody>
        </p:sp>
        <p:sp>
          <p:nvSpPr>
            <p:cNvPr id="33806" name="Rectangle 30"/>
            <p:cNvSpPr>
              <a:spLocks noChangeArrowheads="1"/>
            </p:cNvSpPr>
            <p:nvPr/>
          </p:nvSpPr>
          <p:spPr bwMode="auto">
            <a:xfrm>
              <a:off x="4038600" y="3810000"/>
              <a:ext cx="381000" cy="1600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7" name="Rectangle 32"/>
            <p:cNvSpPr>
              <a:spLocks noChangeArrowheads="1"/>
            </p:cNvSpPr>
            <p:nvPr/>
          </p:nvSpPr>
          <p:spPr bwMode="auto">
            <a:xfrm>
              <a:off x="3657600" y="4038600"/>
              <a:ext cx="381000" cy="1371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8" name="Rectangle 34"/>
            <p:cNvSpPr>
              <a:spLocks noChangeArrowheads="1"/>
            </p:cNvSpPr>
            <p:nvPr/>
          </p:nvSpPr>
          <p:spPr bwMode="auto">
            <a:xfrm>
              <a:off x="3276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9" name="Rectangle 36"/>
            <p:cNvSpPr>
              <a:spLocks noChangeArrowheads="1"/>
            </p:cNvSpPr>
            <p:nvPr/>
          </p:nvSpPr>
          <p:spPr bwMode="auto">
            <a:xfrm>
              <a:off x="2514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0" name="Rectangle 38"/>
            <p:cNvSpPr>
              <a:spLocks noChangeArrowheads="1"/>
            </p:cNvSpPr>
            <p:nvPr/>
          </p:nvSpPr>
          <p:spPr bwMode="auto">
            <a:xfrm>
              <a:off x="1371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1" name="Line 12"/>
            <p:cNvSpPr>
              <a:spLocks noChangeShapeType="1"/>
            </p:cNvSpPr>
            <p:nvPr/>
          </p:nvSpPr>
          <p:spPr bwMode="auto">
            <a:xfrm flipV="1">
              <a:off x="4267200" y="525780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2" name="Text Box 27"/>
            <p:cNvSpPr txBox="1">
              <a:spLocks noChangeArrowheads="1"/>
            </p:cNvSpPr>
            <p:nvPr/>
          </p:nvSpPr>
          <p:spPr bwMode="auto">
            <a:xfrm>
              <a:off x="2514286" y="5562312"/>
              <a:ext cx="3734114" cy="401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dirty="0">
                  <a:solidFill>
                    <a:srgbClr val="000099"/>
                  </a:solidFill>
                  <a:latin typeface="Lucida Sans" pitchFamily="34" charset="0"/>
                </a:rPr>
                <a:t>True parameter</a:t>
              </a:r>
            </a:p>
          </p:txBody>
        </p:sp>
        <p:sp>
          <p:nvSpPr>
            <p:cNvPr id="33813" name="Rectangle 31"/>
            <p:cNvSpPr>
              <a:spLocks noChangeArrowheads="1"/>
            </p:cNvSpPr>
            <p:nvPr/>
          </p:nvSpPr>
          <p:spPr bwMode="auto">
            <a:xfrm>
              <a:off x="609600" y="52578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14" name="Group 52"/>
            <p:cNvGrpSpPr>
              <a:grpSpLocks/>
            </p:cNvGrpSpPr>
            <p:nvPr/>
          </p:nvGrpSpPr>
          <p:grpSpPr bwMode="auto">
            <a:xfrm>
              <a:off x="4800600" y="4038600"/>
              <a:ext cx="3429000" cy="1371600"/>
              <a:chOff x="4800600" y="4038600"/>
              <a:chExt cx="3429000" cy="1371600"/>
            </a:xfrm>
          </p:grpSpPr>
          <p:sp>
            <p:nvSpPr>
              <p:cNvPr id="33820" name="Rectangle 31"/>
              <p:cNvSpPr>
                <a:spLocks noChangeArrowheads="1"/>
              </p:cNvSpPr>
              <p:nvPr/>
            </p:nvSpPr>
            <p:spPr bwMode="auto">
              <a:xfrm>
                <a:off x="4800600" y="4038600"/>
                <a:ext cx="381000" cy="1371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21" name="Rectangle 33"/>
              <p:cNvSpPr>
                <a:spLocks noChangeArrowheads="1"/>
              </p:cNvSpPr>
              <p:nvPr/>
            </p:nvSpPr>
            <p:spPr bwMode="auto">
              <a:xfrm>
                <a:off x="5943600" y="4343400"/>
                <a:ext cx="381000" cy="1066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22" name="Rectangle 35"/>
              <p:cNvSpPr>
                <a:spLocks noChangeArrowheads="1"/>
              </p:cNvSpPr>
              <p:nvPr/>
            </p:nvSpPr>
            <p:spPr bwMode="auto">
              <a:xfrm>
                <a:off x="6705600" y="4800600"/>
                <a:ext cx="381000" cy="609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23" name="Rectangle 37"/>
              <p:cNvSpPr>
                <a:spLocks noChangeArrowheads="1"/>
              </p:cNvSpPr>
              <p:nvPr/>
            </p:nvSpPr>
            <p:spPr bwMode="auto">
              <a:xfrm>
                <a:off x="7467600" y="5105400"/>
                <a:ext cx="381000" cy="304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24" name="Rectangle 30"/>
              <p:cNvSpPr>
                <a:spLocks noChangeArrowheads="1"/>
              </p:cNvSpPr>
              <p:nvPr/>
            </p:nvSpPr>
            <p:spPr bwMode="auto">
              <a:xfrm>
                <a:off x="7848600" y="5257800"/>
                <a:ext cx="381000" cy="1524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25" name="Rectangle 43"/>
              <p:cNvSpPr>
                <a:spLocks noChangeArrowheads="1"/>
              </p:cNvSpPr>
              <p:nvPr/>
            </p:nvSpPr>
            <p:spPr bwMode="auto">
              <a:xfrm>
                <a:off x="7086600" y="5105400"/>
                <a:ext cx="381000" cy="304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26" name="Rectangle 44"/>
              <p:cNvSpPr>
                <a:spLocks noChangeArrowheads="1"/>
              </p:cNvSpPr>
              <p:nvPr/>
            </p:nvSpPr>
            <p:spPr bwMode="auto">
              <a:xfrm>
                <a:off x="6324600" y="4800600"/>
                <a:ext cx="381000" cy="609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27" name="Rectangle 45"/>
              <p:cNvSpPr>
                <a:spLocks noChangeArrowheads="1"/>
              </p:cNvSpPr>
              <p:nvPr/>
            </p:nvSpPr>
            <p:spPr bwMode="auto">
              <a:xfrm>
                <a:off x="5562600" y="4343400"/>
                <a:ext cx="381000" cy="10668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28" name="Rectangle 46"/>
              <p:cNvSpPr>
                <a:spLocks noChangeArrowheads="1"/>
              </p:cNvSpPr>
              <p:nvPr/>
            </p:nvSpPr>
            <p:spPr bwMode="auto">
              <a:xfrm>
                <a:off x="5181600" y="4038600"/>
                <a:ext cx="381000" cy="1371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15" name="Rectangle 31"/>
            <p:cNvSpPr>
              <a:spLocks noChangeArrowheads="1"/>
            </p:cNvSpPr>
            <p:nvPr/>
          </p:nvSpPr>
          <p:spPr bwMode="auto">
            <a:xfrm>
              <a:off x="990600" y="52578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6" name="Rectangle 48"/>
            <p:cNvSpPr>
              <a:spLocks noChangeArrowheads="1"/>
            </p:cNvSpPr>
            <p:nvPr/>
          </p:nvSpPr>
          <p:spPr bwMode="auto">
            <a:xfrm>
              <a:off x="1752600" y="5105400"/>
              <a:ext cx="381000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7" name="Rectangle 49"/>
            <p:cNvSpPr>
              <a:spLocks noChangeArrowheads="1"/>
            </p:cNvSpPr>
            <p:nvPr/>
          </p:nvSpPr>
          <p:spPr bwMode="auto">
            <a:xfrm>
              <a:off x="2133600" y="4800600"/>
              <a:ext cx="381000" cy="609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8" name="Rectangle 50"/>
            <p:cNvSpPr>
              <a:spLocks noChangeArrowheads="1"/>
            </p:cNvSpPr>
            <p:nvPr/>
          </p:nvSpPr>
          <p:spPr bwMode="auto">
            <a:xfrm>
              <a:off x="2895600" y="4343400"/>
              <a:ext cx="381000" cy="1066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9" name="Rectangle 51"/>
            <p:cNvSpPr>
              <a:spLocks noChangeArrowheads="1"/>
            </p:cNvSpPr>
            <p:nvPr/>
          </p:nvSpPr>
          <p:spPr bwMode="auto">
            <a:xfrm>
              <a:off x="4419600" y="3810000"/>
              <a:ext cx="381000" cy="1600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796" name="Group 30"/>
          <p:cNvGrpSpPr>
            <a:grpSpLocks/>
          </p:cNvGrpSpPr>
          <p:nvPr/>
        </p:nvGrpSpPr>
        <p:grpSpPr bwMode="auto">
          <a:xfrm>
            <a:off x="5638800" y="4616450"/>
            <a:ext cx="3733800" cy="2089150"/>
            <a:chOff x="1584" y="2400"/>
            <a:chExt cx="2352" cy="1316"/>
          </a:xfrm>
        </p:grpSpPr>
        <p:sp>
          <p:nvSpPr>
            <p:cNvPr id="33797" name="Rectangle 30"/>
            <p:cNvSpPr>
              <a:spLocks noChangeArrowheads="1"/>
            </p:cNvSpPr>
            <p:nvPr/>
          </p:nvSpPr>
          <p:spPr bwMode="auto">
            <a:xfrm>
              <a:off x="2592" y="2400"/>
              <a:ext cx="240" cy="100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8" name="Rectangle 31"/>
            <p:cNvSpPr>
              <a:spLocks noChangeArrowheads="1"/>
            </p:cNvSpPr>
            <p:nvPr/>
          </p:nvSpPr>
          <p:spPr bwMode="auto">
            <a:xfrm>
              <a:off x="2832" y="2544"/>
              <a:ext cx="240" cy="86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9" name="Rectangle 34"/>
            <p:cNvSpPr>
              <a:spLocks noChangeArrowheads="1"/>
            </p:cNvSpPr>
            <p:nvPr/>
          </p:nvSpPr>
          <p:spPr bwMode="auto">
            <a:xfrm>
              <a:off x="2352" y="2736"/>
              <a:ext cx="240" cy="6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0" name="Rectangle 35"/>
            <p:cNvSpPr>
              <a:spLocks noChangeArrowheads="1"/>
            </p:cNvSpPr>
            <p:nvPr/>
          </p:nvSpPr>
          <p:spPr bwMode="auto">
            <a:xfrm>
              <a:off x="3072" y="3024"/>
              <a:ext cx="240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1" name="Rectangle 38"/>
            <p:cNvSpPr>
              <a:spLocks noChangeArrowheads="1"/>
            </p:cNvSpPr>
            <p:nvPr/>
          </p:nvSpPr>
          <p:spPr bwMode="auto">
            <a:xfrm>
              <a:off x="2112" y="3216"/>
              <a:ext cx="240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2" name="Line 12"/>
            <p:cNvSpPr>
              <a:spLocks noChangeShapeType="1"/>
            </p:cNvSpPr>
            <p:nvPr/>
          </p:nvSpPr>
          <p:spPr bwMode="auto">
            <a:xfrm flipV="1">
              <a:off x="2688" y="3312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3" name="Text Box 27"/>
            <p:cNvSpPr txBox="1">
              <a:spLocks noChangeArrowheads="1"/>
            </p:cNvSpPr>
            <p:nvPr/>
          </p:nvSpPr>
          <p:spPr bwMode="auto">
            <a:xfrm>
              <a:off x="1584" y="3504"/>
              <a:ext cx="23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rgbClr val="000099"/>
                  </a:solidFill>
                  <a:latin typeface="Lucida Sans" pitchFamily="34" charset="0"/>
                </a:rPr>
                <a:t>True parameter</a:t>
              </a:r>
            </a:p>
          </p:txBody>
        </p:sp>
        <p:sp>
          <p:nvSpPr>
            <p:cNvPr id="33804" name="Rectangle 30"/>
            <p:cNvSpPr>
              <a:spLocks noChangeArrowheads="1"/>
            </p:cNvSpPr>
            <p:nvPr/>
          </p:nvSpPr>
          <p:spPr bwMode="auto">
            <a:xfrm>
              <a:off x="3312" y="3312"/>
              <a:ext cx="240" cy="9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 build="p"/>
      <p:bldP spid="337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533400"/>
            <a:ext cx="8229600" cy="4525962"/>
          </a:xfrm>
        </p:spPr>
        <p:txBody>
          <a:bodyPr/>
          <a:lstStyle/>
          <a:p>
            <a:pPr algn="ctr">
              <a:buNone/>
            </a:pPr>
            <a:r>
              <a:rPr lang="en-US" sz="3600" dirty="0" smtClean="0"/>
              <a:t>SAMPLING </a:t>
            </a:r>
            <a:r>
              <a:rPr lang="en-US" sz="3600" dirty="0" smtClean="0"/>
              <a:t>DESIGNS</a:t>
            </a:r>
          </a:p>
          <a:p>
            <a:pPr algn="ctr">
              <a:buNone/>
            </a:pP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(</a:t>
            </a:r>
            <a:r>
              <a:rPr lang="en-US" sz="3600" b="1" dirty="0" smtClean="0"/>
              <a:t>HOW </a:t>
            </a:r>
            <a:r>
              <a:rPr lang="en-US" sz="3600" dirty="0" smtClean="0"/>
              <a:t>to </a:t>
            </a:r>
            <a:r>
              <a:rPr lang="en-US" sz="3600" dirty="0" smtClean="0"/>
              <a:t>sample a population)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2743200"/>
          </a:xfrm>
        </p:spPr>
        <p:txBody>
          <a:bodyPr>
            <a:normAutofit fontScale="92500" lnSpcReduction="20000"/>
          </a:bodyPr>
          <a:lstStyle/>
          <a:p>
            <a:pPr marL="623888" indent="-514350" eaLnBrk="1" hangingPunct="1">
              <a:buFont typeface="Wingdings 3" pitchFamily="18" charset="2"/>
              <a:buNone/>
              <a:defRPr/>
            </a:pPr>
            <a:r>
              <a:rPr lang="en-US" sz="2500" b="1" i="1" u="sng" dirty="0" smtClean="0"/>
              <a:t>GOOD Sampling Designs:</a:t>
            </a:r>
          </a:p>
          <a:p>
            <a:pPr marL="623888" indent="-514350" eaLnBrk="1" hangingPunct="1">
              <a:buFont typeface="Wingdings 3" pitchFamily="18" charset="2"/>
              <a:buNone/>
              <a:defRPr/>
            </a:pPr>
            <a:endParaRPr lang="en-US" sz="2500" b="1" i="1" u="sng" dirty="0" smtClean="0"/>
          </a:p>
          <a:p>
            <a:pPr marL="623888" indent="-514350" eaLnBrk="1" hangingPunct="1">
              <a:buFont typeface="Wingdings 3" pitchFamily="18" charset="2"/>
              <a:buNone/>
              <a:defRPr/>
            </a:pPr>
            <a:r>
              <a:rPr lang="en-US" sz="2500" b="1" u="sng" dirty="0" smtClean="0"/>
              <a:t>1) Simple Random Sample  (SRS) - </a:t>
            </a:r>
            <a:r>
              <a:rPr lang="en-US" sz="2500" u="sng" dirty="0" smtClean="0"/>
              <a:t> </a:t>
            </a:r>
          </a:p>
          <a:p>
            <a:pPr marL="623888" indent="-514350" eaLnBrk="1" hangingPunct="1">
              <a:buFont typeface="Wingdings 3" pitchFamily="18" charset="2"/>
              <a:buNone/>
              <a:defRPr/>
            </a:pPr>
            <a:r>
              <a:rPr lang="en-US" sz="2500" dirty="0" smtClean="0"/>
              <a:t>	Every experimental unit has the same chance of being picked for the sample and every possible sample has the same chance of being selected</a:t>
            </a:r>
          </a:p>
          <a:p>
            <a:pPr marL="623888" indent="-514350" eaLnBrk="1" hangingPunct="1">
              <a:buFont typeface="Wingdings 3" pitchFamily="18" charset="2"/>
              <a:buNone/>
              <a:defRPr/>
            </a:pPr>
            <a:endParaRPr lang="en-US" sz="2500" dirty="0" smtClean="0"/>
          </a:p>
          <a:p>
            <a:pPr marL="623888" indent="-514350" eaLnBrk="1" hangingPunct="1">
              <a:buFont typeface="Wingdings 3" pitchFamily="18" charset="2"/>
              <a:buNone/>
              <a:defRPr/>
            </a:pPr>
            <a:r>
              <a:rPr lang="en-US" sz="2500" dirty="0" smtClean="0"/>
              <a:t>	</a:t>
            </a:r>
          </a:p>
        </p:txBody>
      </p:sp>
      <p:sp>
        <p:nvSpPr>
          <p:cNvPr id="3" name="Content Placeholder 1"/>
          <p:cNvSpPr>
            <a:spLocks/>
          </p:cNvSpPr>
          <p:nvPr/>
        </p:nvSpPr>
        <p:spPr bwMode="auto">
          <a:xfrm>
            <a:off x="381000" y="2667000"/>
            <a:ext cx="8229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3888" indent="-51435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•"/>
            </a:pPr>
            <a:r>
              <a:rPr lang="en-US" sz="2500" dirty="0">
                <a:latin typeface="Lucida Sans Unicode" pitchFamily="34" charset="0"/>
              </a:rPr>
              <a:t>Give every subject in the population a number</a:t>
            </a:r>
          </a:p>
          <a:p>
            <a:pPr marL="623888" indent="-514350"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US" sz="2500" dirty="0">
              <a:latin typeface="Lucida Sans Unicode" pitchFamily="34" charset="0"/>
            </a:endParaRPr>
          </a:p>
          <a:p>
            <a:pPr marL="623888" indent="-51435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•"/>
            </a:pPr>
            <a:r>
              <a:rPr lang="en-US" sz="2500" dirty="0">
                <a:latin typeface="Lucida Sans Unicode" pitchFamily="34" charset="0"/>
              </a:rPr>
              <a:t>Use the table of random digits and read across to select your sample</a:t>
            </a:r>
          </a:p>
          <a:p>
            <a:pPr marL="623888" indent="-514350"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US" sz="2500" dirty="0">
              <a:latin typeface="Lucida Sans Unicode" pitchFamily="34" charset="0"/>
            </a:endParaRPr>
          </a:p>
          <a:p>
            <a:pPr marL="623888" indent="-514350">
              <a:spcBef>
                <a:spcPts val="400"/>
              </a:spcBef>
              <a:buClr>
                <a:schemeClr val="accent1"/>
              </a:buClr>
              <a:buSzPct val="68000"/>
              <a:buFontTx/>
              <a:buChar char="•"/>
            </a:pPr>
            <a:r>
              <a:rPr lang="en-US" sz="2500" dirty="0">
                <a:latin typeface="Lucida Sans Unicode" pitchFamily="34" charset="0"/>
              </a:rPr>
              <a:t>Ignore repeats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2"/>
          <p:cNvSpPr txBox="1">
            <a:spLocks noChangeArrowheads="1"/>
          </p:cNvSpPr>
          <p:nvPr/>
        </p:nvSpPr>
        <p:spPr bwMode="auto">
          <a:xfrm>
            <a:off x="381000" y="152400"/>
            <a:ext cx="807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latin typeface="Lucida Sans" pitchFamily="34" charset="0"/>
              </a:rPr>
              <a:t>EXAMPLE:</a:t>
            </a:r>
          </a:p>
        </p:txBody>
      </p:sp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381000" y="838200"/>
            <a:ext cx="8077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Lucida Sans" pitchFamily="34" charset="0"/>
              </a:rPr>
              <a:t>Take an SRS of 5 from the following list.  Start at line 31 in the table.</a:t>
            </a: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381000" y="2065338"/>
            <a:ext cx="9144000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Lucida Sans" pitchFamily="34" charset="0"/>
              </a:rPr>
              <a:t>Smith		Jones		Holloway</a:t>
            </a:r>
          </a:p>
          <a:p>
            <a:pPr>
              <a:spcBef>
                <a:spcPct val="50000"/>
              </a:spcBef>
            </a:pPr>
            <a:r>
              <a:rPr lang="en-US" sz="2800" dirty="0" err="1">
                <a:latin typeface="Lucida Sans" pitchFamily="34" charset="0"/>
              </a:rPr>
              <a:t>DeNizzo</a:t>
            </a:r>
            <a:r>
              <a:rPr lang="en-US" sz="2800" dirty="0">
                <a:latin typeface="Lucida Sans" pitchFamily="34" charset="0"/>
              </a:rPr>
              <a:t>		David		Adams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Lucida Sans" pitchFamily="34" charset="0"/>
              </a:rPr>
              <a:t>Schaefer		Gray			Capito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Lucida Sans" pitchFamily="34" charset="0"/>
              </a:rPr>
              <a:t>Meyers		Gingrich		Card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Lucida Sans" pitchFamily="34" charset="0"/>
              </a:rPr>
              <a:t>Dietrich		Moreland		Hall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Lucida Sans" pitchFamily="34" charset="0"/>
              </a:rPr>
              <a:t>Walsh		</a:t>
            </a:r>
            <a:r>
              <a:rPr lang="en-US" sz="2800" dirty="0" err="1">
                <a:latin typeface="Lucida Sans" pitchFamily="34" charset="0"/>
              </a:rPr>
              <a:t>Whitter</a:t>
            </a:r>
            <a:r>
              <a:rPr lang="en-US" sz="2800" dirty="0">
                <a:latin typeface="Lucida Sans" pitchFamily="34" charset="0"/>
              </a:rPr>
              <a:t>		Jordan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2"/>
          <p:cNvSpPr txBox="1">
            <a:spLocks noChangeArrowheads="1"/>
          </p:cNvSpPr>
          <p:nvPr/>
        </p:nvSpPr>
        <p:spPr bwMode="auto">
          <a:xfrm>
            <a:off x="381000" y="152400"/>
            <a:ext cx="807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Lucida Sans" pitchFamily="34" charset="0"/>
              </a:rPr>
              <a:t>EXAMPLE:</a:t>
            </a:r>
          </a:p>
        </p:txBody>
      </p:sp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381000" y="838200"/>
            <a:ext cx="8077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Lucida Sans" pitchFamily="34" charset="0"/>
              </a:rPr>
              <a:t>Take an SRS of 4 from the following list.  Start at line 18 in the table.</a:t>
            </a: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381000" y="2065338"/>
            <a:ext cx="8534400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err="1">
                <a:latin typeface="Lucida Sans" pitchFamily="34" charset="0"/>
              </a:rPr>
              <a:t>McGlone</a:t>
            </a:r>
            <a:r>
              <a:rPr lang="en-US" sz="2800" dirty="0">
                <a:latin typeface="Lucida Sans" pitchFamily="34" charset="0"/>
              </a:rPr>
              <a:t>		</a:t>
            </a:r>
            <a:r>
              <a:rPr lang="en-US" sz="2800" dirty="0" err="1">
                <a:latin typeface="Lucida Sans" pitchFamily="34" charset="0"/>
              </a:rPr>
              <a:t>McCuen</a:t>
            </a:r>
            <a:r>
              <a:rPr lang="en-US" sz="2800" dirty="0">
                <a:latin typeface="Lucida Sans" pitchFamily="34" charset="0"/>
              </a:rPr>
              <a:t>		Wilson</a:t>
            </a:r>
          </a:p>
          <a:p>
            <a:pPr>
              <a:spcBef>
                <a:spcPct val="50000"/>
              </a:spcBef>
            </a:pPr>
            <a:r>
              <a:rPr lang="en-US" sz="2800" dirty="0" err="1">
                <a:latin typeface="Lucida Sans" pitchFamily="34" charset="0"/>
              </a:rPr>
              <a:t>Szarko</a:t>
            </a:r>
            <a:r>
              <a:rPr lang="en-US" sz="2800" dirty="0">
                <a:latin typeface="Lucida Sans" pitchFamily="34" charset="0"/>
              </a:rPr>
              <a:t>		</a:t>
            </a:r>
            <a:r>
              <a:rPr lang="en-US" sz="2800" dirty="0" err="1">
                <a:latin typeface="Lucida Sans" pitchFamily="34" charset="0"/>
              </a:rPr>
              <a:t>Bellavance</a:t>
            </a:r>
            <a:r>
              <a:rPr lang="en-US" sz="2800" dirty="0">
                <a:latin typeface="Lucida Sans" pitchFamily="34" charset="0"/>
              </a:rPr>
              <a:t>		</a:t>
            </a:r>
            <a:r>
              <a:rPr lang="en-US" sz="2800" dirty="0" err="1">
                <a:latin typeface="Lucida Sans" pitchFamily="34" charset="0"/>
              </a:rPr>
              <a:t>Woodring</a:t>
            </a:r>
            <a:endParaRPr lang="en-US" sz="2800" dirty="0">
              <a:latin typeface="Lucida Sans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dirty="0">
                <a:latin typeface="Lucida Sans" pitchFamily="34" charset="0"/>
              </a:rPr>
              <a:t>Stotler		Kelly			Wheeles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Lucida Sans" pitchFamily="34" charset="0"/>
              </a:rPr>
              <a:t>Timmins		Arden		McNelis</a:t>
            </a:r>
          </a:p>
          <a:p>
            <a:pPr>
              <a:spcBef>
                <a:spcPct val="50000"/>
              </a:spcBef>
            </a:pPr>
            <a:r>
              <a:rPr lang="en-US" sz="2800" dirty="0" err="1">
                <a:latin typeface="Lucida Sans" pitchFamily="34" charset="0"/>
              </a:rPr>
              <a:t>Gemgnani</a:t>
            </a:r>
            <a:r>
              <a:rPr lang="en-US" sz="2800" dirty="0">
                <a:latin typeface="Lucida Sans" pitchFamily="34" charset="0"/>
              </a:rPr>
              <a:t>		O’Brien		Robinson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Lucida Sans" pitchFamily="34" charset="0"/>
              </a:rPr>
              <a:t>Lorenz		Lake			Bainbridge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79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Population-</a:t>
            </a:r>
            <a:r>
              <a:rPr lang="en-US" dirty="0" smtClean="0"/>
              <a:t> all exp. units that you want to make a conclusion about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b="1" u="sng" dirty="0" smtClean="0"/>
              <a:t>Sampling frame – </a:t>
            </a:r>
            <a:r>
              <a:rPr lang="en-US" dirty="0" smtClean="0"/>
              <a:t>list of individuals from whom the sample is drawn. Not always the population of </a:t>
            </a:r>
            <a:r>
              <a:rPr lang="en-US" dirty="0" smtClean="0"/>
              <a:t>interest.  </a:t>
            </a:r>
          </a:p>
          <a:p>
            <a:pPr lvl="1" eaLnBrk="1" hangingPunct="1"/>
            <a:r>
              <a:rPr lang="en-US" dirty="0" smtClean="0"/>
              <a:t>Examples: phone book, registered voter list, list of tax returns, school roster, etc.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b="1" u="sng" dirty="0" smtClean="0"/>
              <a:t>Sample-</a:t>
            </a:r>
            <a:r>
              <a:rPr lang="en-US" dirty="0" smtClean="0"/>
              <a:t> small group of the population that you do an experiment/study on.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Vocabulary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1"/>
          <p:cNvSpPr txBox="1">
            <a:spLocks noChangeArrowheads="1"/>
          </p:cNvSpPr>
          <p:nvPr/>
        </p:nvSpPr>
        <p:spPr bwMode="auto">
          <a:xfrm>
            <a:off x="228600" y="152400"/>
            <a:ext cx="8763000" cy="5847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i="1" u="sng" dirty="0" smtClean="0">
                <a:latin typeface="Calibri" pitchFamily="34" charset="0"/>
              </a:rPr>
              <a:t>2) Stratified </a:t>
            </a:r>
            <a:r>
              <a:rPr lang="en-US" sz="3200" b="1" i="1" u="sng" dirty="0">
                <a:latin typeface="Calibri" pitchFamily="34" charset="0"/>
              </a:rPr>
              <a:t>Random </a:t>
            </a:r>
            <a:r>
              <a:rPr lang="en-US" sz="3200" b="1" i="1" u="sng" dirty="0" smtClean="0">
                <a:latin typeface="Calibri" pitchFamily="34" charset="0"/>
              </a:rPr>
              <a:t>Sample-   </a:t>
            </a:r>
            <a:r>
              <a:rPr lang="en-US" sz="2400" b="1" i="1" u="sng" dirty="0" smtClean="0">
                <a:latin typeface="Calibri" pitchFamily="34" charset="0"/>
              </a:rPr>
              <a:t>(not SRS)</a:t>
            </a:r>
            <a:endParaRPr lang="en-US" sz="3200" b="1" i="1" u="sng" dirty="0">
              <a:latin typeface="Calibri" pitchFamily="34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28600" y="1066800"/>
            <a:ext cx="8763000" cy="156966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 smtClean="0">
                <a:latin typeface="Calibri" pitchFamily="34" charset="0"/>
              </a:rPr>
              <a:t>* Divide </a:t>
            </a:r>
            <a:r>
              <a:rPr lang="en-US" sz="3200" i="1" dirty="0">
                <a:latin typeface="Calibri" pitchFamily="34" charset="0"/>
              </a:rPr>
              <a:t>population into groups with something in common (called </a:t>
            </a:r>
            <a:r>
              <a:rPr lang="en-US" sz="3200" b="1" i="1" dirty="0">
                <a:latin typeface="Calibri" pitchFamily="34" charset="0"/>
              </a:rPr>
              <a:t>STRATA)</a:t>
            </a:r>
            <a:endParaRPr lang="en-US" sz="3200" i="1" dirty="0">
              <a:latin typeface="Calibri" pitchFamily="34" charset="0"/>
            </a:endParaRPr>
          </a:p>
          <a:p>
            <a:pPr marL="514350" indent="-514350"/>
            <a:r>
              <a:rPr lang="en-US" sz="3200" i="1" dirty="0">
                <a:latin typeface="Calibri" pitchFamily="34" charset="0"/>
              </a:rPr>
              <a:t>		Example: gender, age, etc.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" y="2895600"/>
            <a:ext cx="8763000" cy="156966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en-US" sz="3200" i="1" dirty="0" smtClean="0">
                <a:latin typeface="Calibri" pitchFamily="34" charset="0"/>
              </a:rPr>
              <a:t>* Take </a:t>
            </a:r>
            <a:r>
              <a:rPr lang="en-US" sz="3200" i="1" dirty="0">
                <a:latin typeface="Calibri" pitchFamily="34" charset="0"/>
              </a:rPr>
              <a:t>separate SRS in each strata and combine these to make the full sample</a:t>
            </a:r>
          </a:p>
          <a:p>
            <a:pPr marL="514350" indent="-514350"/>
            <a:r>
              <a:rPr lang="en-US" sz="3200" i="1" dirty="0">
                <a:latin typeface="Calibri" pitchFamily="34" charset="0"/>
              </a:rPr>
              <a:t>		- can sometimes be a % of each strata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Grp="1"/>
          </p:cNvSpPr>
          <p:nvPr>
            <p:ph type="body" idx="1"/>
          </p:nvPr>
        </p:nvSpPr>
        <p:spPr>
          <a:xfrm>
            <a:off x="381000" y="152400"/>
            <a:ext cx="8229600" cy="45259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Example: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We want to take an accurate sample of CB South students.  There are 540 sophomores, 585 juniors, and 530 seniors.   Take a stratified random sample.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533400" y="152400"/>
            <a:ext cx="8229600" cy="22860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z="2500" b="1" u="sng" dirty="0" smtClean="0"/>
              <a:t>3) Systematic Random Sample –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2500" b="1" dirty="0" smtClean="0"/>
              <a:t>	</a:t>
            </a:r>
            <a:r>
              <a:rPr lang="en-US" sz="2500" dirty="0" smtClean="0"/>
              <a:t>The first exp. unit is selected at random. Each additional exp. unit is selected at a predetermined interval. 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3" pitchFamily="18" charset="2"/>
              <a:buNone/>
            </a:pPr>
            <a:endParaRPr lang="en-US" dirty="0" smtClean="0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762000" y="2133600"/>
            <a:ext cx="8001000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2500" dirty="0"/>
              <a:t>Examples: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SzPct val="68000"/>
              <a:buFontTx/>
              <a:buChar char="-"/>
            </a:pPr>
            <a:r>
              <a:rPr lang="en-US" sz="2500" dirty="0"/>
              <a:t> Surveying every 5</a:t>
            </a:r>
            <a:r>
              <a:rPr lang="en-US" sz="2500" baseline="30000" dirty="0"/>
              <a:t>th</a:t>
            </a:r>
            <a:r>
              <a:rPr lang="en-US" sz="2500" dirty="0"/>
              <a:t> person that walks thru the back door of CB South. 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SzPct val="68000"/>
              <a:buFontTx/>
              <a:buChar char="-"/>
            </a:pPr>
            <a:r>
              <a:rPr lang="en-US" sz="2500" dirty="0">
                <a:latin typeface="Lucida Sans Unicode" pitchFamily="34" charset="0"/>
              </a:rPr>
              <a:t> </a:t>
            </a:r>
            <a:r>
              <a:rPr lang="en-US" sz="2500" dirty="0"/>
              <a:t>Selecting a random person to start with (like person #4) and then taking every 10</a:t>
            </a:r>
            <a:r>
              <a:rPr lang="en-US" sz="2500" baseline="30000" dirty="0"/>
              <a:t>th</a:t>
            </a:r>
            <a:r>
              <a:rPr lang="en-US" sz="2500" dirty="0"/>
              <a:t> person on the list after that (person #14, person #24, person #34, etc.)</a:t>
            </a:r>
            <a:endParaRPr lang="en-US" sz="2500" dirty="0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  <p:bldP spid="3789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500" b="1" u="sng" dirty="0" smtClean="0"/>
              <a:t>4) Cluster Sample – </a:t>
            </a:r>
            <a:endParaRPr lang="en-US" sz="2500" b="1" u="sng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500" dirty="0"/>
              <a:t>	</a:t>
            </a:r>
            <a:r>
              <a:rPr lang="en-US" sz="2500" dirty="0" smtClean="0"/>
              <a:t>	</a:t>
            </a:r>
            <a:r>
              <a:rPr lang="en-US" sz="2500" dirty="0" smtClean="0"/>
              <a:t>Population </a:t>
            </a:r>
            <a:r>
              <a:rPr lang="en-US" sz="2500" dirty="0" smtClean="0"/>
              <a:t>is broken into groups. All </a:t>
            </a:r>
            <a:r>
              <a:rPr lang="en-US" sz="2500" dirty="0" smtClean="0"/>
              <a:t>	members </a:t>
            </a:r>
            <a:r>
              <a:rPr lang="en-US" sz="2500" dirty="0" smtClean="0"/>
              <a:t>in one or more groups are taken as </a:t>
            </a:r>
            <a:r>
              <a:rPr lang="en-US" sz="2500" dirty="0" smtClean="0"/>
              <a:t>	the </a:t>
            </a:r>
            <a:r>
              <a:rPr lang="en-US" sz="2500" dirty="0" smtClean="0"/>
              <a:t>sample.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25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500" b="1" u="sng" dirty="0" smtClean="0"/>
              <a:t>5) Multistage Sample -  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500" dirty="0"/>
              <a:t>	</a:t>
            </a:r>
            <a:r>
              <a:rPr lang="en-US" sz="2500" dirty="0" smtClean="0"/>
              <a:t>	</a:t>
            </a:r>
            <a:r>
              <a:rPr lang="en-US" sz="2500" dirty="0" smtClean="0"/>
              <a:t>Used </a:t>
            </a:r>
            <a:r>
              <a:rPr lang="en-US" sz="2500" dirty="0" smtClean="0"/>
              <a:t>for large populations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en-US" sz="2500" dirty="0" smtClean="0"/>
              <a:t> 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en-US" sz="2500" dirty="0" smtClean="0"/>
              <a:t>Example: sampling the population of the USA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29600" cy="25146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Example: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The government wants to survey the entire population.  However they cannot just give every person a number and do an SRS.  So they follow this process:</a:t>
            </a:r>
          </a:p>
        </p:txBody>
      </p:sp>
      <p:sp>
        <p:nvSpPr>
          <p:cNvPr id="39940" name="Rectangle 4"/>
          <p:cNvSpPr>
            <a:spLocks/>
          </p:cNvSpPr>
          <p:nvPr/>
        </p:nvSpPr>
        <p:spPr bwMode="auto">
          <a:xfrm>
            <a:off x="457200" y="25908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en-US" sz="2700">
                <a:latin typeface="Lucida Sans Unicode" pitchFamily="34" charset="0"/>
              </a:rPr>
              <a:t>* Randomly select 5 counties from each state</a:t>
            </a:r>
          </a:p>
        </p:txBody>
      </p:sp>
      <p:sp>
        <p:nvSpPr>
          <p:cNvPr id="39941" name="Rectangle 5"/>
          <p:cNvSpPr>
            <a:spLocks/>
          </p:cNvSpPr>
          <p:nvPr/>
        </p:nvSpPr>
        <p:spPr bwMode="auto">
          <a:xfrm>
            <a:off x="457200" y="32004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2700">
                <a:latin typeface="Lucida Sans Unicode" pitchFamily="34" charset="0"/>
              </a:rPr>
              <a:t>* In each of those counties, randomly select 6 towns/cities</a:t>
            </a:r>
          </a:p>
        </p:txBody>
      </p:sp>
      <p:sp>
        <p:nvSpPr>
          <p:cNvPr id="39942" name="Rectangle 6"/>
          <p:cNvSpPr>
            <a:spLocks/>
          </p:cNvSpPr>
          <p:nvPr/>
        </p:nvSpPr>
        <p:spPr bwMode="auto">
          <a:xfrm>
            <a:off x="457200" y="42672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2700">
                <a:latin typeface="Lucida Sans Unicode" pitchFamily="34" charset="0"/>
              </a:rPr>
              <a:t>* In each town/city, randomly select 4 streets</a:t>
            </a:r>
          </a:p>
        </p:txBody>
      </p:sp>
      <p:sp>
        <p:nvSpPr>
          <p:cNvPr id="39943" name="Rectangle 7"/>
          <p:cNvSpPr>
            <a:spLocks/>
          </p:cNvSpPr>
          <p:nvPr/>
        </p:nvSpPr>
        <p:spPr bwMode="auto">
          <a:xfrm>
            <a:off x="457200" y="48768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2700">
                <a:latin typeface="Lucida Sans Unicode" pitchFamily="34" charset="0"/>
              </a:rPr>
              <a:t>* On each street, select 3 houses, and interview the head of the household.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1" uiExpand="1" build="p"/>
      <p:bldP spid="39940" grpId="0"/>
      <p:bldP spid="39941" grpId="0"/>
      <p:bldP spid="39942" grpId="0"/>
      <p:bldP spid="3994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2"/>
          <p:cNvSpPr txBox="1">
            <a:spLocks noChangeArrowheads="1"/>
          </p:cNvSpPr>
          <p:nvPr/>
        </p:nvSpPr>
        <p:spPr bwMode="auto">
          <a:xfrm>
            <a:off x="457200" y="76200"/>
            <a:ext cx="830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Lucida Sans" pitchFamily="34" charset="0"/>
              </a:rPr>
              <a:t>BIASED SAMPLING METHODS: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57200" y="868363"/>
            <a:ext cx="8305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 dirty="0" smtClean="0">
                <a:latin typeface="Lucida Sans" pitchFamily="34" charset="0"/>
              </a:rPr>
              <a:t>1) Voluntary </a:t>
            </a:r>
            <a:r>
              <a:rPr lang="en-US" sz="3200" b="1" u="sng" dirty="0">
                <a:latin typeface="Lucida Sans" pitchFamily="34" charset="0"/>
              </a:rPr>
              <a:t>Response Samples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sz="3200" dirty="0">
                <a:latin typeface="Lucida Sans" pitchFamily="34" charset="0"/>
              </a:rPr>
              <a:t>Chooses itself by responding to a general appeal.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sz="3200" dirty="0">
                <a:latin typeface="Lucida Sans" pitchFamily="34" charset="0"/>
              </a:rPr>
              <a:t>Call-in, write-in</a:t>
            </a:r>
            <a:r>
              <a:rPr lang="en-US" sz="3200" dirty="0" smtClean="0">
                <a:latin typeface="Lucida Sans" pitchFamily="34" charset="0"/>
              </a:rPr>
              <a:t>, </a:t>
            </a:r>
            <a:r>
              <a:rPr lang="en-US" sz="3200" dirty="0">
                <a:latin typeface="Lucida Sans" pitchFamily="34" charset="0"/>
              </a:rPr>
              <a:t>etc.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57200" y="4419600"/>
            <a:ext cx="83058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 dirty="0" smtClean="0">
                <a:latin typeface="Lucida Sans" pitchFamily="34" charset="0"/>
              </a:rPr>
              <a:t>2) Convenience </a:t>
            </a:r>
            <a:r>
              <a:rPr lang="en-US" sz="3200" b="1" u="sng" dirty="0">
                <a:latin typeface="Lucida Sans" pitchFamily="34" charset="0"/>
              </a:rPr>
              <a:t>Samples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sz="3200" dirty="0">
                <a:latin typeface="Lucida Sans" pitchFamily="34" charset="0"/>
              </a:rPr>
              <a:t>Selecting individuals that are the easiest to reach/contact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2"/>
          <p:cNvSpPr txBox="1">
            <a:spLocks noChangeArrowheads="1"/>
          </p:cNvSpPr>
          <p:nvPr/>
        </p:nvSpPr>
        <p:spPr bwMode="auto">
          <a:xfrm>
            <a:off x="152400" y="76200"/>
            <a:ext cx="830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Lucida Sans" pitchFamily="34" charset="0"/>
              </a:rPr>
              <a:t>JUST CHECKING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86868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Lucida Sans" pitchFamily="34" charset="0"/>
              </a:rPr>
              <a:t>We need to survey a random sample of 30 passengers on a flight from San Francisco to Tokyo.  Name each sampling method described below: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6200" y="24511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>
                <a:latin typeface="Lucida Sans" pitchFamily="34" charset="0"/>
              </a:rPr>
              <a:t> Pick every 10</a:t>
            </a:r>
            <a:r>
              <a:rPr lang="en-US" sz="2800" baseline="30000">
                <a:latin typeface="Lucida Sans" pitchFamily="34" charset="0"/>
              </a:rPr>
              <a:t>th</a:t>
            </a:r>
            <a:r>
              <a:rPr lang="en-US" sz="2800">
                <a:latin typeface="Lucida Sans" pitchFamily="34" charset="0"/>
              </a:rPr>
              <a:t> passenger that boards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" y="2981325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>
                <a:latin typeface="Lucida Sans" pitchFamily="34" charset="0"/>
              </a:rPr>
              <a:t> From the boarding list, randomly choose 5 people flying first class, and 25 of the other passengers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200" y="396240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>
                <a:latin typeface="Lucida Sans" pitchFamily="34" charset="0"/>
              </a:rPr>
              <a:t> Randomly generate 30 seat numbers and survey the passengers who sit there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6200" y="4953000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>
                <a:latin typeface="Lucida Sans" pitchFamily="34" charset="0"/>
              </a:rPr>
              <a:t> Randomly select a seat position (right window, 	left window, right aisle, etc.) and survey all 			people in those seats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1"/>
          <p:cNvSpPr txBox="1">
            <a:spLocks noChangeArrowheads="1"/>
          </p:cNvSpPr>
          <p:nvPr/>
        </p:nvSpPr>
        <p:spPr bwMode="auto">
          <a:xfrm>
            <a:off x="228600" y="323850"/>
            <a:ext cx="8686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/>
              <a:t>Complete the </a:t>
            </a:r>
          </a:p>
          <a:p>
            <a:pPr algn="ctr"/>
            <a:r>
              <a:rPr lang="en-US" sz="3600"/>
              <a:t>Sampling Rectangles activity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/>
          </p:cNvSpPr>
          <p:nvPr>
            <p:ph type="body" idx="1"/>
          </p:nvPr>
        </p:nvSpPr>
        <p:spPr>
          <a:xfrm>
            <a:off x="152400" y="152400"/>
            <a:ext cx="8839200" cy="67056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mtClean="0"/>
              <a:t>HW answers:</a:t>
            </a:r>
          </a:p>
          <a:p>
            <a:pPr>
              <a:buFont typeface="Wingdings 3" pitchFamily="18" charset="2"/>
              <a:buNone/>
            </a:pPr>
            <a:r>
              <a:rPr lang="en-US" sz="3000" smtClean="0"/>
              <a:t>8) (a) population = all Americans?</a:t>
            </a:r>
          </a:p>
          <a:p>
            <a:pPr>
              <a:buFont typeface="Wingdings 3" pitchFamily="18" charset="2"/>
              <a:buNone/>
            </a:pPr>
            <a:r>
              <a:rPr lang="en-US" sz="3000" smtClean="0"/>
              <a:t>	(b) parameter = true percent of people who 	want marijuana legalized for medicinal 	reasons</a:t>
            </a:r>
          </a:p>
          <a:p>
            <a:pPr>
              <a:buFont typeface="Wingdings 3" pitchFamily="18" charset="2"/>
              <a:buNone/>
            </a:pPr>
            <a:r>
              <a:rPr lang="en-US" sz="3000" smtClean="0"/>
              <a:t>	(c) sampling frame = people who visit the 	website</a:t>
            </a:r>
          </a:p>
          <a:p>
            <a:pPr>
              <a:buFont typeface="Wingdings 3" pitchFamily="18" charset="2"/>
              <a:buNone/>
            </a:pPr>
            <a:r>
              <a:rPr lang="en-US" sz="3000" smtClean="0"/>
              <a:t>	(d) sample = all people who responded to 	the question on the website</a:t>
            </a:r>
          </a:p>
          <a:p>
            <a:pPr>
              <a:buFont typeface="Wingdings 3" pitchFamily="18" charset="2"/>
              <a:buNone/>
            </a:pPr>
            <a:r>
              <a:rPr lang="en-US" sz="3000" smtClean="0"/>
              <a:t>	(e) method = voluntary response sample</a:t>
            </a:r>
          </a:p>
          <a:p>
            <a:pPr>
              <a:buFont typeface="Wingdings 3" pitchFamily="18" charset="2"/>
              <a:buNone/>
            </a:pPr>
            <a:r>
              <a:rPr lang="en-US" sz="3000" smtClean="0"/>
              <a:t>	(f) biases = voluntary response bias</a:t>
            </a:r>
          </a:p>
          <a:p>
            <a:pPr>
              <a:buFont typeface="Wingdings 3" pitchFamily="18" charset="2"/>
              <a:buNone/>
            </a:pPr>
            <a:r>
              <a:rPr lang="en-US" sz="3000" smtClean="0"/>
              <a:t>		undercoverage- not everyone visits the 				site and sees the question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body" idx="1"/>
          </p:nvPr>
        </p:nvSpPr>
        <p:spPr>
          <a:xfrm>
            <a:off x="152400" y="152400"/>
            <a:ext cx="8839200" cy="64008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n-US" sz="3000" dirty="0" smtClean="0"/>
              <a:t>10) (a) population = all voters	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(b) parameter = issues that voters are 					interested in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(c) sampling frame = blocks in the city’s 						election districts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(d) sample = all residents that the staff 				members can find that day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(e) method = stratified, then convenience 				within each strata 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(f) biases = voluntary response bias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			</a:t>
            </a:r>
            <a:r>
              <a:rPr lang="en-US" sz="3000" dirty="0" err="1" smtClean="0"/>
              <a:t>nonresponse</a:t>
            </a:r>
            <a:r>
              <a:rPr lang="en-US" sz="3000" dirty="0" smtClean="0"/>
              <a:t> bias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4864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b="1" u="sng" dirty="0" smtClean="0"/>
              <a:t>◦Parameter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-Describes the population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-Fixed Value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-Often Unknown</a:t>
            </a:r>
          </a:p>
          <a:p>
            <a:pPr eaLnBrk="1" hangingPunct="1">
              <a:buFont typeface="Wingdings 3" pitchFamily="18" charset="2"/>
              <a:buNone/>
            </a:pPr>
            <a:endParaRPr lang="en-US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n-US" b="1" u="sng" dirty="0" smtClean="0"/>
              <a:t>◦Statistic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-Describes the sample of a population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-Changes from sample to sample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-Use the statistics from repeated samples to estimate the value of the parameter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76200"/>
            <a:ext cx="8839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3" pitchFamily="18" charset="2"/>
              <a:buNone/>
            </a:pPr>
            <a:r>
              <a:rPr lang="en-US" sz="3000" dirty="0" smtClean="0"/>
              <a:t>12) (a) population = all cars on the road	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(b) parameter = (10%) true % of cars without 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			updated registration, 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			insurance, and safety 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			inspection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(c) sampling frame = cars that pass thru the 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				roadblock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(d) sample = the cars they stop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(e) method = convenience sample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(f) biases = not random time of day and 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		location may not be representative </a:t>
            </a:r>
          </a:p>
          <a:p>
            <a:pPr>
              <a:buFont typeface="Wingdings 3" pitchFamily="18" charset="2"/>
              <a:buNone/>
            </a:pPr>
            <a:r>
              <a:rPr lang="en-US" sz="3000" dirty="0" smtClean="0"/>
              <a:t>			of all cars on the road.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52400"/>
            <a:ext cx="8991600" cy="4525962"/>
          </a:xfrm>
        </p:spPr>
        <p:txBody>
          <a:bodyPr/>
          <a:lstStyle/>
          <a:p>
            <a:pPr>
              <a:buNone/>
            </a:pPr>
            <a:r>
              <a:rPr lang="en-US" sz="3000" dirty="0" smtClean="0"/>
              <a:t>14) (a) population = all dairy farms	</a:t>
            </a:r>
          </a:p>
          <a:p>
            <a:pPr>
              <a:buNone/>
            </a:pPr>
            <a:r>
              <a:rPr lang="en-US" sz="3000" dirty="0" smtClean="0"/>
              <a:t>	(b) parameter = % with contaminants in them </a:t>
            </a:r>
          </a:p>
          <a:p>
            <a:pPr>
              <a:buNone/>
            </a:pPr>
            <a:r>
              <a:rPr lang="en-US" sz="3000" dirty="0" smtClean="0"/>
              <a:t>	(c) sampling frame = all dairy farms?</a:t>
            </a:r>
          </a:p>
          <a:p>
            <a:pPr>
              <a:buNone/>
            </a:pPr>
            <a:r>
              <a:rPr lang="en-US" sz="3000" dirty="0" smtClean="0"/>
              <a:t>	(d) sample = the farms visited by inspectors</a:t>
            </a:r>
          </a:p>
          <a:p>
            <a:pPr>
              <a:buNone/>
            </a:pPr>
            <a:r>
              <a:rPr lang="en-US" sz="3000" dirty="0" smtClean="0"/>
              <a:t>	(e) method = ?  SRS?  Or multistage?</a:t>
            </a:r>
          </a:p>
          <a:p>
            <a:pPr>
              <a:buNone/>
            </a:pPr>
            <a:r>
              <a:rPr lang="en-US" sz="3000" dirty="0" smtClean="0"/>
              <a:t>	(f) biases = none, as long as farms are </a:t>
            </a:r>
          </a:p>
          <a:p>
            <a:pPr>
              <a:buNone/>
            </a:pPr>
            <a:r>
              <a:rPr lang="en-US" sz="3000" dirty="0" smtClean="0"/>
              <a:t>				randomly selected and so is the </a:t>
            </a:r>
          </a:p>
          <a:p>
            <a:pPr>
              <a:buNone/>
            </a:pPr>
            <a:r>
              <a:rPr lang="en-US" sz="3000" dirty="0" smtClean="0"/>
              <a:t>				milk that is tested at each farm.  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2"/>
          <p:cNvSpPr txBox="1">
            <a:spLocks noChangeArrowheads="1"/>
          </p:cNvSpPr>
          <p:nvPr/>
        </p:nvSpPr>
        <p:spPr bwMode="auto">
          <a:xfrm>
            <a:off x="152400" y="76200"/>
            <a:ext cx="8305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Lucida Sans" pitchFamily="34" charset="0"/>
              </a:rPr>
              <a:t>Last vocab…  types of BIAS in samples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" y="236220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	Example: Telephone polls, registered voter 			list, etc.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6200" y="350520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 dirty="0">
                <a:latin typeface="Lucida Sans" pitchFamily="34" charset="0"/>
              </a:rPr>
              <a:t> </a:t>
            </a:r>
            <a:r>
              <a:rPr lang="en-US" sz="2800" b="1" u="sng" dirty="0" smtClean="0">
                <a:latin typeface="Lucida Sans" pitchFamily="34" charset="0"/>
              </a:rPr>
              <a:t>Non-response-</a:t>
            </a:r>
            <a:r>
              <a:rPr lang="en-US" sz="2800" dirty="0" smtClean="0">
                <a:latin typeface="Lucida Sans" pitchFamily="34" charset="0"/>
              </a:rPr>
              <a:t> </a:t>
            </a:r>
            <a:r>
              <a:rPr lang="en-US" sz="2800" dirty="0">
                <a:latin typeface="Lucida Sans" pitchFamily="34" charset="0"/>
              </a:rPr>
              <a:t/>
            </a:r>
            <a:br>
              <a:rPr lang="en-US" sz="2800" dirty="0">
                <a:latin typeface="Lucida Sans" pitchFamily="34" charset="0"/>
              </a:rPr>
            </a:br>
            <a:r>
              <a:rPr lang="en-US" sz="2800" dirty="0">
                <a:latin typeface="Lucida Sans" pitchFamily="34" charset="0"/>
              </a:rPr>
              <a:t>Bias introduced when a large amount </a:t>
            </a:r>
            <a:r>
              <a:rPr lang="en-US" sz="2800" b="1" dirty="0">
                <a:latin typeface="Lucida Sans" pitchFamily="34" charset="0"/>
              </a:rPr>
              <a:t>of those sampled</a:t>
            </a:r>
            <a:r>
              <a:rPr lang="en-US" sz="2800" dirty="0">
                <a:latin typeface="Lucida Sans" pitchFamily="34" charset="0"/>
              </a:rPr>
              <a:t> do not respond. 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6200" y="495300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Lucida Sans" pitchFamily="34" charset="0"/>
              </a:rPr>
              <a:t>	</a:t>
            </a:r>
            <a:r>
              <a:rPr lang="en-US" sz="2800" i="1" dirty="0">
                <a:latin typeface="Lucida Sans" pitchFamily="34" charset="0"/>
              </a:rPr>
              <a:t>Example: people don’t answer phone, don’t 	mail back questionnaires, refuse to answer 			questions</a:t>
            </a:r>
            <a:endParaRPr lang="en-US" sz="2800" dirty="0">
              <a:latin typeface="Lucida Sans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6200" y="685800"/>
            <a:ext cx="91440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 b="1" u="sng" dirty="0">
                <a:latin typeface="Lucida Sans" pitchFamily="34" charset="0"/>
              </a:rPr>
              <a:t> </a:t>
            </a:r>
            <a:r>
              <a:rPr lang="en-US" sz="2800" b="1" u="sng" dirty="0" err="1">
                <a:latin typeface="Lucida Sans" pitchFamily="34" charset="0"/>
              </a:rPr>
              <a:t>Undercoverage</a:t>
            </a:r>
            <a:r>
              <a:rPr lang="en-US" sz="2800" b="1" u="sng" dirty="0">
                <a:latin typeface="Lucida Sans" pitchFamily="34" charset="0"/>
              </a:rPr>
              <a:t>-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2800" dirty="0">
                <a:latin typeface="Lucida Sans" pitchFamily="34" charset="0"/>
              </a:rPr>
              <a:t>Sampling in a way that leaves out a certain portion of the population that should be in your sample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2133600"/>
            <a:ext cx="9144000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	Examples: </a:t>
            </a:r>
          </a:p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	* respondents lying</a:t>
            </a:r>
          </a:p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	* responses trying to please the interviewer</a:t>
            </a:r>
          </a:p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	* unwillingness to reveal personal facts or info</a:t>
            </a:r>
          </a:p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	* leading or confusing questions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6200" y="228600"/>
            <a:ext cx="91440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</a:pPr>
            <a:r>
              <a:rPr lang="en-US" sz="2800" b="1" u="sng" dirty="0">
                <a:latin typeface="Lucida Sans" pitchFamily="34" charset="0"/>
              </a:rPr>
              <a:t> Response Bias-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2800" dirty="0">
                <a:latin typeface="Lucida Sans" pitchFamily="34" charset="0"/>
              </a:rPr>
              <a:t>Anything in the survey design that influences the responses.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286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Book examples: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p. 289 #15, 16, 17, 20, 22, 23 25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457200"/>
          <a:ext cx="8229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Statistic</a:t>
                      </a:r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 Deviation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lang="en-US" dirty="0" smtClean="0"/>
                        <a:t>Proportion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3733800" y="1143000"/>
          <a:ext cx="3524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3" imgW="152280" imgH="164880" progId="Equation.DSMT4">
                  <p:embed/>
                </p:oleObj>
              </mc:Choice>
              <mc:Fallback>
                <p:oleObj name="Equation" r:id="rId3" imgW="152280" imgH="1648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143000"/>
                        <a:ext cx="35242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477000" y="1143000"/>
          <a:ext cx="32385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5" imgW="139680" imgH="164880" progId="Equation.DSMT4">
                  <p:embed/>
                </p:oleObj>
              </mc:Choice>
              <mc:Fallback>
                <p:oleObj name="Equation" r:id="rId5" imgW="139680" imgH="1648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143000"/>
                        <a:ext cx="32385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733800" y="1676400"/>
          <a:ext cx="352425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7" imgW="152280" imgH="139680" progId="Equation.DSMT4">
                  <p:embed/>
                </p:oleObj>
              </mc:Choice>
              <mc:Fallback>
                <p:oleObj name="Equation" r:id="rId7" imgW="152280" imgH="1396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676400"/>
                        <a:ext cx="352425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6477000" y="1752600"/>
          <a:ext cx="263525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9" imgW="114120" imgH="139680" progId="Equation.DSMT4">
                  <p:embed/>
                </p:oleObj>
              </mc:Choice>
              <mc:Fallback>
                <p:oleObj name="Equation" r:id="rId9" imgW="114120" imgH="1396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752600"/>
                        <a:ext cx="263525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3733800" y="2362200"/>
          <a:ext cx="352425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11" imgW="152280" imgH="164880" progId="Equation.DSMT4">
                  <p:embed/>
                </p:oleObj>
              </mc:Choice>
              <mc:Fallback>
                <p:oleObj name="Equation" r:id="rId11" imgW="152280" imgH="1648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362200"/>
                        <a:ext cx="352425" cy="379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6477000" y="2286000"/>
          <a:ext cx="352425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13" imgW="152280" imgH="215640" progId="Equation.DSMT4">
                  <p:embed/>
                </p:oleObj>
              </mc:Choice>
              <mc:Fallback>
                <p:oleObj name="Equation" r:id="rId13" imgW="152280" imgH="2156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2286000"/>
                        <a:ext cx="352425" cy="496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4" name="Rectangle 8"/>
          <p:cNvSpPr>
            <a:spLocks noChangeArrowheads="1"/>
          </p:cNvSpPr>
          <p:nvPr/>
        </p:nvSpPr>
        <p:spPr bwMode="auto">
          <a:xfrm>
            <a:off x="457200" y="3352800"/>
            <a:ext cx="8077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Lucida Sans Unicode" pitchFamily="34" charset="0"/>
              </a:rPr>
              <a:t>Sample is said to be </a:t>
            </a:r>
            <a:r>
              <a:rPr lang="en-US" sz="2800" b="1" dirty="0">
                <a:latin typeface="Lucida Sans Unicode" pitchFamily="34" charset="0"/>
              </a:rPr>
              <a:t>representative</a:t>
            </a:r>
            <a:r>
              <a:rPr lang="en-US" sz="2800" dirty="0">
                <a:latin typeface="Lucida Sans Unicode" pitchFamily="34" charset="0"/>
              </a:rPr>
              <a:t> if the statistics accurately reflect the population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/>
          </p:cNvSpPr>
          <p:nvPr>
            <p:ph type="body" idx="1"/>
          </p:nvPr>
        </p:nvSpPr>
        <p:spPr>
          <a:xfrm>
            <a:off x="381000" y="304800"/>
            <a:ext cx="8229600" cy="45259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i="1" dirty="0" smtClean="0"/>
              <a:t>EXAMPLE  1: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i="1" dirty="0" smtClean="0"/>
              <a:t>A polling agency takes a sample of 1500 American citizens from a list of tax returns and asks them if they are lactose intolerant.  </a:t>
            </a:r>
            <a:r>
              <a:rPr lang="en-US" b="1" i="1" dirty="0" smtClean="0"/>
              <a:t>12% </a:t>
            </a:r>
            <a:r>
              <a:rPr lang="en-US" i="1" dirty="0" smtClean="0"/>
              <a:t>say yes.  This is interesting, since it has been shown that </a:t>
            </a:r>
            <a:r>
              <a:rPr lang="en-US" b="1" i="1" dirty="0" smtClean="0"/>
              <a:t>15% </a:t>
            </a:r>
            <a:r>
              <a:rPr lang="en-US" i="1" dirty="0" smtClean="0"/>
              <a:t>of the population is lactose intolerant.</a:t>
            </a:r>
          </a:p>
          <a:p>
            <a:pPr eaLnBrk="1" hangingPunct="1"/>
            <a:endParaRPr lang="en-US" i="1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n-US" i="1" dirty="0" smtClean="0"/>
              <a:t>12% = _________		15% = __________</a:t>
            </a:r>
          </a:p>
          <a:p>
            <a:pPr eaLnBrk="1" hangingPunct="1">
              <a:buFont typeface="Wingdings 3" pitchFamily="18" charset="2"/>
              <a:buNone/>
            </a:pPr>
            <a:endParaRPr lang="en-US" i="1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n-US" i="1" dirty="0" smtClean="0"/>
              <a:t>Population?  Sampling frame?  Sample?</a:t>
            </a:r>
          </a:p>
          <a:p>
            <a:pPr eaLnBrk="1" hangingPunct="1">
              <a:buFont typeface="Wingdings 3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382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>
                <a:latin typeface="Lucida Sans" pitchFamily="34" charset="0"/>
              </a:rPr>
              <a:t>EXAMPLE 2:</a:t>
            </a:r>
          </a:p>
          <a:p>
            <a:r>
              <a:rPr lang="en-US" sz="2800" i="1" dirty="0">
                <a:latin typeface="Lucida Sans" pitchFamily="34" charset="0"/>
              </a:rPr>
              <a:t>A random sample of 1000 people who signed a card saying they intended to quit smoking were contacted a year after they signed the card.  It turned out that 210 (21%) of the sampled individuals had not smoked over the past six months.  </a:t>
            </a:r>
          </a:p>
          <a:p>
            <a:endParaRPr lang="en-US" sz="2800" i="1" dirty="0">
              <a:latin typeface="Lucida Sans" pitchFamily="34" charset="0"/>
            </a:endParaRPr>
          </a:p>
          <a:p>
            <a:r>
              <a:rPr lang="en-US" sz="2800" i="1" dirty="0" smtClean="0">
                <a:latin typeface="Lucida Sans" pitchFamily="34" charset="0"/>
              </a:rPr>
              <a:t>		21</a:t>
            </a:r>
            <a:r>
              <a:rPr lang="en-US" sz="2800" i="1" dirty="0">
                <a:latin typeface="Lucida Sans" pitchFamily="34" charset="0"/>
              </a:rPr>
              <a:t>% = _________    		</a:t>
            </a:r>
          </a:p>
          <a:p>
            <a:r>
              <a:rPr lang="en-US" sz="2800" i="1" dirty="0" smtClean="0">
                <a:latin typeface="Lucida Sans" pitchFamily="34" charset="0"/>
              </a:rPr>
              <a:t>		Population </a:t>
            </a:r>
            <a:r>
              <a:rPr lang="en-US" sz="2800" i="1" dirty="0">
                <a:latin typeface="Lucida Sans" pitchFamily="34" charset="0"/>
              </a:rPr>
              <a:t>= </a:t>
            </a:r>
          </a:p>
          <a:p>
            <a:r>
              <a:rPr lang="en-US" sz="2800" i="1" dirty="0" smtClean="0">
                <a:latin typeface="Lucida Sans" pitchFamily="34" charset="0"/>
              </a:rPr>
              <a:t>		Sampling </a:t>
            </a:r>
            <a:r>
              <a:rPr lang="en-US" sz="2800" i="1" dirty="0">
                <a:latin typeface="Lucida Sans" pitchFamily="34" charset="0"/>
              </a:rPr>
              <a:t>frame= </a:t>
            </a:r>
          </a:p>
          <a:p>
            <a:r>
              <a:rPr lang="en-US" sz="2800" i="1" dirty="0" smtClean="0">
                <a:latin typeface="Lucida Sans" pitchFamily="34" charset="0"/>
              </a:rPr>
              <a:t>		Sample </a:t>
            </a:r>
            <a:r>
              <a:rPr lang="en-US" sz="2800" i="1" dirty="0">
                <a:latin typeface="Lucida Sans" pitchFamily="34" charset="0"/>
              </a:rPr>
              <a:t>= </a:t>
            </a:r>
          </a:p>
          <a:p>
            <a:r>
              <a:rPr lang="en-US" sz="2800" i="1" dirty="0" smtClean="0">
                <a:latin typeface="Lucida Sans" pitchFamily="34" charset="0"/>
              </a:rPr>
              <a:t>		Parameter </a:t>
            </a:r>
            <a:r>
              <a:rPr lang="en-US" sz="2800" i="1" dirty="0">
                <a:latin typeface="Lucida Sans" pitchFamily="34" charset="0"/>
              </a:rPr>
              <a:t>of interest = </a:t>
            </a:r>
          </a:p>
          <a:p>
            <a:endParaRPr lang="en-US" sz="2800" i="1" dirty="0"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2"/>
          <p:cNvSpPr txBox="1">
            <a:spLocks noChangeArrowheads="1"/>
          </p:cNvSpPr>
          <p:nvPr/>
        </p:nvSpPr>
        <p:spPr bwMode="auto">
          <a:xfrm>
            <a:off x="381000" y="457200"/>
            <a:ext cx="8382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>
                <a:latin typeface="Lucida Sans" pitchFamily="34" charset="0"/>
              </a:rPr>
              <a:t>EXAMPLE 3:</a:t>
            </a:r>
          </a:p>
          <a:p>
            <a:r>
              <a:rPr lang="en-US" sz="2800" i="1" dirty="0">
                <a:latin typeface="Lucida Sans" pitchFamily="34" charset="0"/>
              </a:rPr>
              <a:t>On Tuesday, the bottles of tomato ketchup filled in a plant were supposed to contain an average of </a:t>
            </a:r>
            <a:r>
              <a:rPr lang="en-US" sz="2800" b="1" i="1" dirty="0">
                <a:latin typeface="Lucida Sans" pitchFamily="34" charset="0"/>
              </a:rPr>
              <a:t>14</a:t>
            </a:r>
            <a:r>
              <a:rPr lang="en-US" sz="2800" i="1" dirty="0">
                <a:latin typeface="Lucida Sans" pitchFamily="34" charset="0"/>
              </a:rPr>
              <a:t> ounces of ketchup.  Quality control inspectors sampled 50 bottles at random from the day’s production.  These bottles contained an average of </a:t>
            </a:r>
            <a:r>
              <a:rPr lang="en-US" sz="2800" b="1" i="1" dirty="0">
                <a:latin typeface="Lucida Sans" pitchFamily="34" charset="0"/>
              </a:rPr>
              <a:t>13.8</a:t>
            </a:r>
            <a:r>
              <a:rPr lang="en-US" sz="2800" i="1" dirty="0">
                <a:latin typeface="Lucida Sans" pitchFamily="34" charset="0"/>
              </a:rPr>
              <a:t> ounces of ketchup.  </a:t>
            </a:r>
          </a:p>
          <a:p>
            <a:endParaRPr lang="en-US" sz="2800" i="1" dirty="0">
              <a:latin typeface="Lucida Sans" pitchFamily="34" charset="0"/>
            </a:endParaRPr>
          </a:p>
          <a:p>
            <a:r>
              <a:rPr lang="en-US" sz="2800" i="1" dirty="0">
                <a:latin typeface="Lucida Sans" pitchFamily="34" charset="0"/>
              </a:rPr>
              <a:t>14 = _________		13.8 = __________</a:t>
            </a:r>
          </a:p>
          <a:p>
            <a:endParaRPr lang="en-US" sz="2800" i="1" dirty="0">
              <a:latin typeface="Lucida Sans" pitchFamily="34" charset="0"/>
            </a:endParaRPr>
          </a:p>
          <a:p>
            <a:r>
              <a:rPr lang="en-US" sz="2800" i="1" dirty="0">
                <a:latin typeface="Lucida Sans" pitchFamily="34" charset="0"/>
              </a:rPr>
              <a:t>Population?  Sample?  Sampling frame?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2"/>
          <p:cNvSpPr txBox="1">
            <a:spLocks noChangeArrowheads="1"/>
          </p:cNvSpPr>
          <p:nvPr/>
        </p:nvSpPr>
        <p:spPr bwMode="auto">
          <a:xfrm>
            <a:off x="381000" y="457200"/>
            <a:ext cx="8382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>
                <a:latin typeface="Lucida Sans" pitchFamily="34" charset="0"/>
              </a:rPr>
              <a:t>EXAMPLE 4:</a:t>
            </a:r>
          </a:p>
          <a:p>
            <a:r>
              <a:rPr lang="en-US" sz="2800" i="1" dirty="0">
                <a:latin typeface="Lucida Sans" pitchFamily="34" charset="0"/>
              </a:rPr>
              <a:t>A researcher wants to find out which of two pain relievers works better.  He takes 100 volunteers and randomly gives half of them medicine #1 and the other half medicine #2.  </a:t>
            </a:r>
            <a:r>
              <a:rPr lang="en-US" sz="2800" b="1" i="1" dirty="0">
                <a:latin typeface="Lucida Sans" pitchFamily="34" charset="0"/>
              </a:rPr>
              <a:t>17%</a:t>
            </a:r>
            <a:r>
              <a:rPr lang="en-US" sz="2800" i="1" dirty="0">
                <a:latin typeface="Lucida Sans" pitchFamily="34" charset="0"/>
              </a:rPr>
              <a:t> of people taking medicine 1 report improvement in their pain and </a:t>
            </a:r>
            <a:r>
              <a:rPr lang="en-US" sz="2800" b="1" i="1" dirty="0">
                <a:latin typeface="Lucida Sans" pitchFamily="34" charset="0"/>
              </a:rPr>
              <a:t>20%</a:t>
            </a:r>
            <a:r>
              <a:rPr lang="en-US" sz="2800" i="1" dirty="0">
                <a:latin typeface="Lucida Sans" pitchFamily="34" charset="0"/>
              </a:rPr>
              <a:t> of people taking medicine #2 report improvement in their pain.  </a:t>
            </a:r>
          </a:p>
          <a:p>
            <a:endParaRPr lang="en-US" sz="2800" i="1" dirty="0">
              <a:latin typeface="Lucida Sans" pitchFamily="34" charset="0"/>
            </a:endParaRPr>
          </a:p>
          <a:p>
            <a:r>
              <a:rPr lang="en-US" sz="2800" i="1" dirty="0">
                <a:latin typeface="Lucida Sans" pitchFamily="34" charset="0"/>
              </a:rPr>
              <a:t>17% = _________		20% = __________</a:t>
            </a:r>
          </a:p>
          <a:p>
            <a:r>
              <a:rPr lang="en-US" sz="2800" i="1" dirty="0">
                <a:latin typeface="Lucida Sans" pitchFamily="34" charset="0"/>
              </a:rPr>
              <a:t>Population?  Sampling frame?  Sample?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3400" y="242888"/>
            <a:ext cx="762000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dirty="0">
                <a:latin typeface="Lucida Sans" pitchFamily="34" charset="0"/>
              </a:rPr>
              <a:t>Some more vocab….</a:t>
            </a:r>
          </a:p>
          <a:p>
            <a:pPr>
              <a:spcBef>
                <a:spcPct val="50000"/>
              </a:spcBef>
            </a:pPr>
            <a:r>
              <a:rPr lang="en-US" sz="2800" b="1" i="1" dirty="0">
                <a:latin typeface="Lucida Sans" pitchFamily="34" charset="0"/>
              </a:rPr>
              <a:t>		</a:t>
            </a:r>
            <a:r>
              <a:rPr lang="en-US" sz="2800" b="1" i="1" u="sng" dirty="0">
                <a:latin typeface="Lucida Sans" pitchFamily="34" charset="0"/>
              </a:rPr>
              <a:t>Bias </a:t>
            </a:r>
            <a:r>
              <a:rPr lang="en-US" sz="2800" b="1" i="1" u="sng" dirty="0" smtClean="0">
                <a:latin typeface="Lucida Sans" pitchFamily="34" charset="0"/>
              </a:rPr>
              <a:t>vs</a:t>
            </a:r>
            <a:r>
              <a:rPr lang="en-US" sz="2800" b="1" i="1" u="sng" dirty="0" smtClean="0">
                <a:latin typeface="Lucida Sans" pitchFamily="34" charset="0"/>
              </a:rPr>
              <a:t>. </a:t>
            </a:r>
            <a:r>
              <a:rPr lang="en-US" sz="2800" b="1" i="1" u="sng" dirty="0">
                <a:latin typeface="Lucida Sans" pitchFamily="34" charset="0"/>
              </a:rPr>
              <a:t>Variability: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33400" y="1522413"/>
            <a:ext cx="76200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</a:t>
            </a:r>
            <a:r>
              <a:rPr lang="en-US" sz="2800" b="1" i="1" u="sng">
                <a:latin typeface="Lucida Sans" pitchFamily="34" charset="0"/>
              </a:rPr>
              <a:t>Bias-</a:t>
            </a:r>
            <a:r>
              <a:rPr lang="en-US" sz="2800" i="1">
                <a:latin typeface="Lucida Sans" pitchFamily="34" charset="0"/>
              </a:rPr>
              <a:t> consistent, repeated measurements 	that are not close to the population 	parameter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33400" y="3062288"/>
            <a:ext cx="7620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</a:t>
            </a:r>
            <a:r>
              <a:rPr lang="en-US" sz="2800" b="1" i="1" u="sng">
                <a:latin typeface="Lucida Sans" pitchFamily="34" charset="0"/>
              </a:rPr>
              <a:t>Variability-</a:t>
            </a:r>
            <a:r>
              <a:rPr lang="en-US" sz="2800" i="1">
                <a:latin typeface="Lucida Sans" pitchFamily="34" charset="0"/>
              </a:rPr>
              <a:t> basically like </a:t>
            </a:r>
            <a:r>
              <a:rPr lang="en-US" sz="2800" b="1" i="1">
                <a:latin typeface="Lucida Sans" pitchFamily="34" charset="0"/>
              </a:rPr>
              <a:t>reliability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533400" y="152400"/>
            <a:ext cx="7924800" cy="411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533400" y="4419600"/>
            <a:ext cx="7924800" cy="1981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33400" y="47244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To reduce bias… use random sampling</a:t>
            </a:r>
            <a:endParaRPr lang="en-US" sz="2800" b="1" i="1">
              <a:latin typeface="Lucida Sans" pitchFamily="34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33400" y="5486400"/>
            <a:ext cx="7924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To reduce variability… use larger samples!</a:t>
            </a:r>
            <a:endParaRPr lang="en-US" sz="2800" b="1" i="1">
              <a:latin typeface="Lucida Sans" pitchFamily="34" charset="0"/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33400" y="3657600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Lucida Sans" pitchFamily="34" charset="0"/>
              </a:rPr>
              <a:t>* We want to keep both of these low!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4" grpId="0"/>
      <p:bldP spid="12295" grpId="0"/>
      <p:bldP spid="12296" grpId="0" animBg="1"/>
      <p:bldP spid="12297" grpId="0" animBg="1"/>
      <p:bldP spid="12298" grpId="0"/>
      <p:bldP spid="12299" grpId="0"/>
      <p:bldP spid="1230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1547</TotalTime>
  <Words>1058</Words>
  <Application>Microsoft Office PowerPoint</Application>
  <PresentationFormat>On-screen Show (4:3)</PresentationFormat>
  <Paragraphs>206</Paragraphs>
  <Slides>34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Concourse</vt:lpstr>
      <vt:lpstr>Equation</vt:lpstr>
      <vt:lpstr>Chapter 12</vt:lpstr>
      <vt:lpstr>Vocabulary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Bias vs Variability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PWHEELES</dc:creator>
  <cp:lastModifiedBy>Lauren Senske</cp:lastModifiedBy>
  <cp:revision>110</cp:revision>
  <dcterms:created xsi:type="dcterms:W3CDTF">2009-10-21T10:16:54Z</dcterms:created>
  <dcterms:modified xsi:type="dcterms:W3CDTF">2011-10-11T12:45:40Z</dcterms:modified>
</cp:coreProperties>
</file>